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306" r:id="rId3"/>
    <p:sldId id="266" r:id="rId4"/>
    <p:sldId id="275" r:id="rId5"/>
    <p:sldId id="277" r:id="rId6"/>
    <p:sldId id="276" r:id="rId7"/>
    <p:sldId id="267" r:id="rId8"/>
    <p:sldId id="269" r:id="rId9"/>
    <p:sldId id="307" r:id="rId10"/>
    <p:sldId id="308" r:id="rId11"/>
    <p:sldId id="305" r:id="rId12"/>
    <p:sldId id="271" r:id="rId13"/>
    <p:sldId id="272" r:id="rId14"/>
    <p:sldId id="278" r:id="rId15"/>
    <p:sldId id="30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86A6"/>
    <a:srgbClr val="B2B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58" autoAdjust="0"/>
  </p:normalViewPr>
  <p:slideViewPr>
    <p:cSldViewPr>
      <p:cViewPr varScale="1">
        <p:scale>
          <a:sx n="55" d="100"/>
          <a:sy n="55" d="100"/>
        </p:scale>
        <p:origin x="20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in.oecd.org\sdataSTD\Data\HowIsLife\HIL%202013\Traffic%20lights\Trafficlights%202.0_20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83911733290172E-2"/>
          <c:y val="3.1558758916890875E-2"/>
          <c:w val="0.87540034291807756"/>
          <c:h val="0.92445396461285601"/>
        </c:manualLayout>
      </c:layout>
      <c:scatterChart>
        <c:scatterStyle val="lineMarker"/>
        <c:varyColors val="0"/>
        <c:ser>
          <c:idx val="0"/>
          <c:order val="0"/>
          <c:tx>
            <c:strRef>
              <c:f>Sheet2!$AA$7</c:f>
              <c:strCache>
                <c:ptCount val="1"/>
                <c:pt idx="0">
                  <c:v>% of red lights</c:v>
                </c:pt>
              </c:strCache>
            </c:strRef>
          </c:tx>
          <c:spPr>
            <a:ln w="28575">
              <a:noFill/>
            </a:ln>
          </c:spPr>
          <c:marker>
            <c:symbol val="circle"/>
            <c:size val="7"/>
          </c:marker>
          <c:dPt>
            <c:idx val="0"/>
            <c:marker>
              <c:spPr>
                <a:solidFill>
                  <a:srgbClr val="00B050"/>
                </a:solidFill>
              </c:spPr>
            </c:marker>
            <c:bubble3D val="0"/>
            <c:extLst>
              <c:ext xmlns:c16="http://schemas.microsoft.com/office/drawing/2014/chart" uri="{C3380CC4-5D6E-409C-BE32-E72D297353CC}">
                <c16:uniqueId val="{00000000-43E0-4923-B605-592CB4CF0644}"/>
              </c:ext>
            </c:extLst>
          </c:dPt>
          <c:dPt>
            <c:idx val="1"/>
            <c:marker>
              <c:spPr>
                <a:solidFill>
                  <a:schemeClr val="accent6">
                    <a:lumMod val="75000"/>
                  </a:schemeClr>
                </a:solidFill>
              </c:spPr>
            </c:marker>
            <c:bubble3D val="0"/>
            <c:extLst>
              <c:ext xmlns:c16="http://schemas.microsoft.com/office/drawing/2014/chart" uri="{C3380CC4-5D6E-409C-BE32-E72D297353CC}">
                <c16:uniqueId val="{00000001-43E0-4923-B605-592CB4CF0644}"/>
              </c:ext>
            </c:extLst>
          </c:dPt>
          <c:dPt>
            <c:idx val="2"/>
            <c:marker>
              <c:spPr>
                <a:solidFill>
                  <a:schemeClr val="accent6">
                    <a:lumMod val="75000"/>
                  </a:schemeClr>
                </a:solidFill>
              </c:spPr>
            </c:marker>
            <c:bubble3D val="0"/>
            <c:extLst>
              <c:ext xmlns:c16="http://schemas.microsoft.com/office/drawing/2014/chart" uri="{C3380CC4-5D6E-409C-BE32-E72D297353CC}">
                <c16:uniqueId val="{00000002-43E0-4923-B605-592CB4CF0644}"/>
              </c:ext>
            </c:extLst>
          </c:dPt>
          <c:dPt>
            <c:idx val="3"/>
            <c:marker>
              <c:spPr>
                <a:solidFill>
                  <a:srgbClr val="FF0000"/>
                </a:solidFill>
              </c:spPr>
            </c:marker>
            <c:bubble3D val="0"/>
            <c:extLst>
              <c:ext xmlns:c16="http://schemas.microsoft.com/office/drawing/2014/chart" uri="{C3380CC4-5D6E-409C-BE32-E72D297353CC}">
                <c16:uniqueId val="{00000003-43E0-4923-B605-592CB4CF0644}"/>
              </c:ext>
            </c:extLst>
          </c:dPt>
          <c:dPt>
            <c:idx val="4"/>
            <c:marker>
              <c:spPr>
                <a:solidFill>
                  <a:srgbClr val="00B050"/>
                </a:solidFill>
              </c:spPr>
            </c:marker>
            <c:bubble3D val="0"/>
            <c:extLst>
              <c:ext xmlns:c16="http://schemas.microsoft.com/office/drawing/2014/chart" uri="{C3380CC4-5D6E-409C-BE32-E72D297353CC}">
                <c16:uniqueId val="{00000004-43E0-4923-B605-592CB4CF0644}"/>
              </c:ext>
            </c:extLst>
          </c:dPt>
          <c:dPt>
            <c:idx val="5"/>
            <c:marker>
              <c:spPr>
                <a:solidFill>
                  <a:srgbClr val="FF0000"/>
                </a:solidFill>
              </c:spPr>
            </c:marker>
            <c:bubble3D val="0"/>
            <c:extLst>
              <c:ext xmlns:c16="http://schemas.microsoft.com/office/drawing/2014/chart" uri="{C3380CC4-5D6E-409C-BE32-E72D297353CC}">
                <c16:uniqueId val="{00000005-43E0-4923-B605-592CB4CF0644}"/>
              </c:ext>
            </c:extLst>
          </c:dPt>
          <c:dPt>
            <c:idx val="6"/>
            <c:marker>
              <c:spPr>
                <a:solidFill>
                  <a:schemeClr val="accent6">
                    <a:lumMod val="75000"/>
                  </a:schemeClr>
                </a:solidFill>
              </c:spPr>
            </c:marker>
            <c:bubble3D val="0"/>
            <c:extLst>
              <c:ext xmlns:c16="http://schemas.microsoft.com/office/drawing/2014/chart" uri="{C3380CC4-5D6E-409C-BE32-E72D297353CC}">
                <c16:uniqueId val="{00000006-43E0-4923-B605-592CB4CF0644}"/>
              </c:ext>
            </c:extLst>
          </c:dPt>
          <c:dPt>
            <c:idx val="7"/>
            <c:marker>
              <c:spPr>
                <a:solidFill>
                  <a:srgbClr val="00B050"/>
                </a:solidFill>
              </c:spPr>
            </c:marker>
            <c:bubble3D val="0"/>
            <c:extLst>
              <c:ext xmlns:c16="http://schemas.microsoft.com/office/drawing/2014/chart" uri="{C3380CC4-5D6E-409C-BE32-E72D297353CC}">
                <c16:uniqueId val="{00000007-43E0-4923-B605-592CB4CF0644}"/>
              </c:ext>
            </c:extLst>
          </c:dPt>
          <c:dPt>
            <c:idx val="8"/>
            <c:marker>
              <c:spPr>
                <a:solidFill>
                  <a:srgbClr val="FF0000"/>
                </a:solidFill>
              </c:spPr>
            </c:marker>
            <c:bubble3D val="0"/>
            <c:extLst>
              <c:ext xmlns:c16="http://schemas.microsoft.com/office/drawing/2014/chart" uri="{C3380CC4-5D6E-409C-BE32-E72D297353CC}">
                <c16:uniqueId val="{00000008-43E0-4923-B605-592CB4CF0644}"/>
              </c:ext>
            </c:extLst>
          </c:dPt>
          <c:dPt>
            <c:idx val="9"/>
            <c:marker>
              <c:spPr>
                <a:solidFill>
                  <a:schemeClr val="accent6">
                    <a:lumMod val="75000"/>
                  </a:schemeClr>
                </a:solidFill>
              </c:spPr>
            </c:marker>
            <c:bubble3D val="0"/>
            <c:extLst>
              <c:ext xmlns:c16="http://schemas.microsoft.com/office/drawing/2014/chart" uri="{C3380CC4-5D6E-409C-BE32-E72D297353CC}">
                <c16:uniqueId val="{00000009-43E0-4923-B605-592CB4CF0644}"/>
              </c:ext>
            </c:extLst>
          </c:dPt>
          <c:dPt>
            <c:idx val="10"/>
            <c:marker>
              <c:spPr>
                <a:solidFill>
                  <a:schemeClr val="accent6">
                    <a:lumMod val="75000"/>
                  </a:schemeClr>
                </a:solidFill>
              </c:spPr>
            </c:marker>
            <c:bubble3D val="0"/>
            <c:extLst>
              <c:ext xmlns:c16="http://schemas.microsoft.com/office/drawing/2014/chart" uri="{C3380CC4-5D6E-409C-BE32-E72D297353CC}">
                <c16:uniqueId val="{0000000A-43E0-4923-B605-592CB4CF0644}"/>
              </c:ext>
            </c:extLst>
          </c:dPt>
          <c:dPt>
            <c:idx val="11"/>
            <c:marker>
              <c:spPr>
                <a:solidFill>
                  <a:schemeClr val="accent6">
                    <a:lumMod val="75000"/>
                  </a:schemeClr>
                </a:solidFill>
              </c:spPr>
            </c:marker>
            <c:bubble3D val="0"/>
            <c:extLst>
              <c:ext xmlns:c16="http://schemas.microsoft.com/office/drawing/2014/chart" uri="{C3380CC4-5D6E-409C-BE32-E72D297353CC}">
                <c16:uniqueId val="{0000000B-43E0-4923-B605-592CB4CF0644}"/>
              </c:ext>
            </c:extLst>
          </c:dPt>
          <c:dPt>
            <c:idx val="12"/>
            <c:marker>
              <c:spPr>
                <a:solidFill>
                  <a:srgbClr val="FF0000"/>
                </a:solidFill>
              </c:spPr>
            </c:marker>
            <c:bubble3D val="0"/>
            <c:extLst>
              <c:ext xmlns:c16="http://schemas.microsoft.com/office/drawing/2014/chart" uri="{C3380CC4-5D6E-409C-BE32-E72D297353CC}">
                <c16:uniqueId val="{0000000C-43E0-4923-B605-592CB4CF0644}"/>
              </c:ext>
            </c:extLst>
          </c:dPt>
          <c:dPt>
            <c:idx val="13"/>
            <c:marker>
              <c:spPr>
                <a:solidFill>
                  <a:srgbClr val="FF0000"/>
                </a:solidFill>
              </c:spPr>
            </c:marker>
            <c:bubble3D val="0"/>
            <c:extLst>
              <c:ext xmlns:c16="http://schemas.microsoft.com/office/drawing/2014/chart" uri="{C3380CC4-5D6E-409C-BE32-E72D297353CC}">
                <c16:uniqueId val="{0000000D-43E0-4923-B605-592CB4CF0644}"/>
              </c:ext>
            </c:extLst>
          </c:dPt>
          <c:dPt>
            <c:idx val="14"/>
            <c:marker>
              <c:spPr>
                <a:solidFill>
                  <a:srgbClr val="00B050"/>
                </a:solidFill>
              </c:spPr>
            </c:marker>
            <c:bubble3D val="0"/>
            <c:extLst>
              <c:ext xmlns:c16="http://schemas.microsoft.com/office/drawing/2014/chart" uri="{C3380CC4-5D6E-409C-BE32-E72D297353CC}">
                <c16:uniqueId val="{0000000E-43E0-4923-B605-592CB4CF0644}"/>
              </c:ext>
            </c:extLst>
          </c:dPt>
          <c:dPt>
            <c:idx val="15"/>
            <c:marker>
              <c:spPr>
                <a:solidFill>
                  <a:schemeClr val="accent6">
                    <a:lumMod val="75000"/>
                  </a:schemeClr>
                </a:solidFill>
              </c:spPr>
            </c:marker>
            <c:bubble3D val="0"/>
            <c:extLst>
              <c:ext xmlns:c16="http://schemas.microsoft.com/office/drawing/2014/chart" uri="{C3380CC4-5D6E-409C-BE32-E72D297353CC}">
                <c16:uniqueId val="{0000000F-43E0-4923-B605-592CB4CF0644}"/>
              </c:ext>
            </c:extLst>
          </c:dPt>
          <c:dPt>
            <c:idx val="16"/>
            <c:marker>
              <c:spPr>
                <a:solidFill>
                  <a:schemeClr val="accent6">
                    <a:lumMod val="75000"/>
                  </a:schemeClr>
                </a:solidFill>
              </c:spPr>
            </c:marker>
            <c:bubble3D val="0"/>
            <c:extLst>
              <c:ext xmlns:c16="http://schemas.microsoft.com/office/drawing/2014/chart" uri="{C3380CC4-5D6E-409C-BE32-E72D297353CC}">
                <c16:uniqueId val="{00000010-43E0-4923-B605-592CB4CF0644}"/>
              </c:ext>
            </c:extLst>
          </c:dPt>
          <c:dPt>
            <c:idx val="17"/>
            <c:marker>
              <c:spPr>
                <a:solidFill>
                  <a:schemeClr val="accent6">
                    <a:lumMod val="75000"/>
                  </a:schemeClr>
                </a:solidFill>
              </c:spPr>
            </c:marker>
            <c:bubble3D val="0"/>
            <c:extLst>
              <c:ext xmlns:c16="http://schemas.microsoft.com/office/drawing/2014/chart" uri="{C3380CC4-5D6E-409C-BE32-E72D297353CC}">
                <c16:uniqueId val="{00000011-43E0-4923-B605-592CB4CF0644}"/>
              </c:ext>
            </c:extLst>
          </c:dPt>
          <c:dPt>
            <c:idx val="18"/>
            <c:marker>
              <c:spPr>
                <a:solidFill>
                  <a:schemeClr val="accent6">
                    <a:lumMod val="75000"/>
                  </a:schemeClr>
                </a:solidFill>
              </c:spPr>
            </c:marker>
            <c:bubble3D val="0"/>
            <c:extLst>
              <c:ext xmlns:c16="http://schemas.microsoft.com/office/drawing/2014/chart" uri="{C3380CC4-5D6E-409C-BE32-E72D297353CC}">
                <c16:uniqueId val="{00000012-43E0-4923-B605-592CB4CF0644}"/>
              </c:ext>
            </c:extLst>
          </c:dPt>
          <c:dPt>
            <c:idx val="19"/>
            <c:marker>
              <c:spPr>
                <a:solidFill>
                  <a:schemeClr val="accent6">
                    <a:lumMod val="75000"/>
                  </a:schemeClr>
                </a:solidFill>
              </c:spPr>
            </c:marker>
            <c:bubble3D val="0"/>
            <c:extLst>
              <c:ext xmlns:c16="http://schemas.microsoft.com/office/drawing/2014/chart" uri="{C3380CC4-5D6E-409C-BE32-E72D297353CC}">
                <c16:uniqueId val="{00000013-43E0-4923-B605-592CB4CF0644}"/>
              </c:ext>
            </c:extLst>
          </c:dPt>
          <c:dPt>
            <c:idx val="20"/>
            <c:marker>
              <c:spPr>
                <a:solidFill>
                  <a:schemeClr val="accent6">
                    <a:lumMod val="75000"/>
                  </a:schemeClr>
                </a:solidFill>
              </c:spPr>
            </c:marker>
            <c:bubble3D val="0"/>
            <c:extLst>
              <c:ext xmlns:c16="http://schemas.microsoft.com/office/drawing/2014/chart" uri="{C3380CC4-5D6E-409C-BE32-E72D297353CC}">
                <c16:uniqueId val="{00000014-43E0-4923-B605-592CB4CF0644}"/>
              </c:ext>
            </c:extLst>
          </c:dPt>
          <c:dPt>
            <c:idx val="21"/>
            <c:marker>
              <c:spPr>
                <a:solidFill>
                  <a:srgbClr val="FF0000"/>
                </a:solidFill>
              </c:spPr>
            </c:marker>
            <c:bubble3D val="0"/>
            <c:extLst>
              <c:ext xmlns:c16="http://schemas.microsoft.com/office/drawing/2014/chart" uri="{C3380CC4-5D6E-409C-BE32-E72D297353CC}">
                <c16:uniqueId val="{00000015-43E0-4923-B605-592CB4CF0644}"/>
              </c:ext>
            </c:extLst>
          </c:dPt>
          <c:dPt>
            <c:idx val="22"/>
            <c:marker>
              <c:spPr>
                <a:solidFill>
                  <a:srgbClr val="00B050"/>
                </a:solidFill>
              </c:spPr>
            </c:marker>
            <c:bubble3D val="0"/>
            <c:extLst>
              <c:ext xmlns:c16="http://schemas.microsoft.com/office/drawing/2014/chart" uri="{C3380CC4-5D6E-409C-BE32-E72D297353CC}">
                <c16:uniqueId val="{00000016-43E0-4923-B605-592CB4CF0644}"/>
              </c:ext>
            </c:extLst>
          </c:dPt>
          <c:dPt>
            <c:idx val="23"/>
            <c:marker>
              <c:spPr>
                <a:solidFill>
                  <a:srgbClr val="00B050"/>
                </a:solidFill>
              </c:spPr>
            </c:marker>
            <c:bubble3D val="0"/>
            <c:extLst>
              <c:ext xmlns:c16="http://schemas.microsoft.com/office/drawing/2014/chart" uri="{C3380CC4-5D6E-409C-BE32-E72D297353CC}">
                <c16:uniqueId val="{00000017-43E0-4923-B605-592CB4CF0644}"/>
              </c:ext>
            </c:extLst>
          </c:dPt>
          <c:dPt>
            <c:idx val="24"/>
            <c:marker>
              <c:spPr>
                <a:solidFill>
                  <a:srgbClr val="00B050"/>
                </a:solidFill>
              </c:spPr>
            </c:marker>
            <c:bubble3D val="0"/>
            <c:extLst>
              <c:ext xmlns:c16="http://schemas.microsoft.com/office/drawing/2014/chart" uri="{C3380CC4-5D6E-409C-BE32-E72D297353CC}">
                <c16:uniqueId val="{00000018-43E0-4923-B605-592CB4CF0644}"/>
              </c:ext>
            </c:extLst>
          </c:dPt>
          <c:dPt>
            <c:idx val="25"/>
            <c:marker>
              <c:spPr>
                <a:solidFill>
                  <a:schemeClr val="accent6">
                    <a:lumMod val="75000"/>
                  </a:schemeClr>
                </a:solidFill>
              </c:spPr>
            </c:marker>
            <c:bubble3D val="0"/>
            <c:extLst>
              <c:ext xmlns:c16="http://schemas.microsoft.com/office/drawing/2014/chart" uri="{C3380CC4-5D6E-409C-BE32-E72D297353CC}">
                <c16:uniqueId val="{00000019-43E0-4923-B605-592CB4CF0644}"/>
              </c:ext>
            </c:extLst>
          </c:dPt>
          <c:dPt>
            <c:idx val="26"/>
            <c:marker>
              <c:spPr>
                <a:solidFill>
                  <a:schemeClr val="accent6">
                    <a:lumMod val="75000"/>
                  </a:schemeClr>
                </a:solidFill>
              </c:spPr>
            </c:marker>
            <c:bubble3D val="0"/>
            <c:extLst>
              <c:ext xmlns:c16="http://schemas.microsoft.com/office/drawing/2014/chart" uri="{C3380CC4-5D6E-409C-BE32-E72D297353CC}">
                <c16:uniqueId val="{0000001A-43E0-4923-B605-592CB4CF0644}"/>
              </c:ext>
            </c:extLst>
          </c:dPt>
          <c:dPt>
            <c:idx val="27"/>
            <c:marker>
              <c:spPr>
                <a:solidFill>
                  <a:srgbClr val="FF0000"/>
                </a:solidFill>
              </c:spPr>
            </c:marker>
            <c:bubble3D val="0"/>
            <c:extLst>
              <c:ext xmlns:c16="http://schemas.microsoft.com/office/drawing/2014/chart" uri="{C3380CC4-5D6E-409C-BE32-E72D297353CC}">
                <c16:uniqueId val="{0000001B-43E0-4923-B605-592CB4CF0644}"/>
              </c:ext>
            </c:extLst>
          </c:dPt>
          <c:dPt>
            <c:idx val="28"/>
            <c:marker>
              <c:spPr>
                <a:solidFill>
                  <a:schemeClr val="accent6">
                    <a:lumMod val="75000"/>
                  </a:schemeClr>
                </a:solidFill>
              </c:spPr>
            </c:marker>
            <c:bubble3D val="0"/>
            <c:extLst>
              <c:ext xmlns:c16="http://schemas.microsoft.com/office/drawing/2014/chart" uri="{C3380CC4-5D6E-409C-BE32-E72D297353CC}">
                <c16:uniqueId val="{0000001C-43E0-4923-B605-592CB4CF0644}"/>
              </c:ext>
            </c:extLst>
          </c:dPt>
          <c:dPt>
            <c:idx val="29"/>
            <c:marker>
              <c:spPr>
                <a:solidFill>
                  <a:schemeClr val="accent6">
                    <a:lumMod val="75000"/>
                  </a:schemeClr>
                </a:solidFill>
              </c:spPr>
            </c:marker>
            <c:bubble3D val="0"/>
            <c:extLst>
              <c:ext xmlns:c16="http://schemas.microsoft.com/office/drawing/2014/chart" uri="{C3380CC4-5D6E-409C-BE32-E72D297353CC}">
                <c16:uniqueId val="{0000001D-43E0-4923-B605-592CB4CF0644}"/>
              </c:ext>
            </c:extLst>
          </c:dPt>
          <c:dPt>
            <c:idx val="30"/>
            <c:marker>
              <c:spPr>
                <a:solidFill>
                  <a:schemeClr val="accent6">
                    <a:lumMod val="75000"/>
                  </a:schemeClr>
                </a:solidFill>
              </c:spPr>
            </c:marker>
            <c:bubble3D val="0"/>
            <c:extLst>
              <c:ext xmlns:c16="http://schemas.microsoft.com/office/drawing/2014/chart" uri="{C3380CC4-5D6E-409C-BE32-E72D297353CC}">
                <c16:uniqueId val="{0000001E-43E0-4923-B605-592CB4CF0644}"/>
              </c:ext>
            </c:extLst>
          </c:dPt>
          <c:dPt>
            <c:idx val="31"/>
            <c:marker>
              <c:spPr>
                <a:solidFill>
                  <a:srgbClr val="00B050"/>
                </a:solidFill>
              </c:spPr>
            </c:marker>
            <c:bubble3D val="0"/>
            <c:extLst>
              <c:ext xmlns:c16="http://schemas.microsoft.com/office/drawing/2014/chart" uri="{C3380CC4-5D6E-409C-BE32-E72D297353CC}">
                <c16:uniqueId val="{0000001F-43E0-4923-B605-592CB4CF0644}"/>
              </c:ext>
            </c:extLst>
          </c:dPt>
          <c:dPt>
            <c:idx val="32"/>
            <c:marker>
              <c:spPr>
                <a:solidFill>
                  <a:srgbClr val="00B050"/>
                </a:solidFill>
              </c:spPr>
            </c:marker>
            <c:bubble3D val="0"/>
            <c:extLst>
              <c:ext xmlns:c16="http://schemas.microsoft.com/office/drawing/2014/chart" uri="{C3380CC4-5D6E-409C-BE32-E72D297353CC}">
                <c16:uniqueId val="{00000020-43E0-4923-B605-592CB4CF0644}"/>
              </c:ext>
            </c:extLst>
          </c:dPt>
          <c:dPt>
            <c:idx val="33"/>
            <c:marker>
              <c:spPr>
                <a:solidFill>
                  <a:srgbClr val="FF0000"/>
                </a:solidFill>
              </c:spPr>
            </c:marker>
            <c:bubble3D val="0"/>
            <c:extLst>
              <c:ext xmlns:c16="http://schemas.microsoft.com/office/drawing/2014/chart" uri="{C3380CC4-5D6E-409C-BE32-E72D297353CC}">
                <c16:uniqueId val="{00000021-43E0-4923-B605-592CB4CF0644}"/>
              </c:ext>
            </c:extLst>
          </c:dPt>
          <c:dPt>
            <c:idx val="34"/>
            <c:marker>
              <c:spPr>
                <a:solidFill>
                  <a:srgbClr val="00B050"/>
                </a:solidFill>
              </c:spPr>
            </c:marker>
            <c:bubble3D val="0"/>
            <c:extLst>
              <c:ext xmlns:c16="http://schemas.microsoft.com/office/drawing/2014/chart" uri="{C3380CC4-5D6E-409C-BE32-E72D297353CC}">
                <c16:uniqueId val="{00000022-43E0-4923-B605-592CB4CF0644}"/>
              </c:ext>
            </c:extLst>
          </c:dPt>
          <c:dPt>
            <c:idx val="35"/>
            <c:marker>
              <c:spPr>
                <a:solidFill>
                  <a:srgbClr val="00B050"/>
                </a:solidFill>
              </c:spPr>
            </c:marker>
            <c:bubble3D val="0"/>
            <c:extLst>
              <c:ext xmlns:c16="http://schemas.microsoft.com/office/drawing/2014/chart" uri="{C3380CC4-5D6E-409C-BE32-E72D297353CC}">
                <c16:uniqueId val="{00000023-43E0-4923-B605-592CB4CF0644}"/>
              </c:ext>
            </c:extLst>
          </c:dPt>
          <c:dLbls>
            <c:dLbl>
              <c:idx val="0"/>
              <c:tx>
                <c:strRef>
                  <c:f>Sheet2!$A$8</c:f>
                  <c:strCache>
                    <c:ptCount val="1"/>
                    <c:pt idx="0">
                      <c:v>Australia</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{F6290160-2D18-4287-99D5-ECB06AE92854}</c15:txfldGUID>
                      <c15:f>Sheet2!$A$8</c15:f>
                      <c15:dlblFieldTableCache>
                        <c:ptCount val="1"/>
                        <c:pt idx="0">
                          <c:v>Australia</c:v>
                        </c:pt>
                      </c15:dlblFieldTableCache>
                    </c15:dlblFTEntry>
                  </c15:dlblFieldTable>
                  <c15:showDataLabelsRange val="0"/>
                </c:ext>
                <c:ext xmlns:c16="http://schemas.microsoft.com/office/drawing/2014/chart" uri="{C3380CC4-5D6E-409C-BE32-E72D297353CC}">
                  <c16:uniqueId val="{00000000-43E0-4923-B605-592CB4CF0644}"/>
                </c:ext>
              </c:extLst>
            </c:dLbl>
            <c:dLbl>
              <c:idx val="1"/>
              <c:tx>
                <c:strRef>
                  <c:f>Sheet2!$A$9</c:f>
                  <c:strCache>
                    <c:ptCount val="1"/>
                    <c:pt idx="0">
                      <c:v>Austria</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{D9BB80DF-1DB6-484F-9A50-74F349E064F3}</c15:txfldGUID>
                      <c15:f>Sheet2!$A$9</c15:f>
                      <c15:dlblFieldTableCache>
                        <c:ptCount val="1"/>
                        <c:pt idx="0">
                          <c:v>Austria</c:v>
                        </c:pt>
                      </c15:dlblFieldTableCache>
                    </c15:dlblFTEntry>
                  </c15:dlblFieldTable>
                  <c15:showDataLabelsRange val="0"/>
                </c:ext>
                <c:ext xmlns:c16="http://schemas.microsoft.com/office/drawing/2014/chart" uri="{C3380CC4-5D6E-409C-BE32-E72D297353CC}">
                  <c16:uniqueId val="{00000001-43E0-4923-B605-592CB4CF0644}"/>
                </c:ext>
              </c:extLst>
            </c:dLbl>
            <c:dLbl>
              <c:idx val="2"/>
              <c:tx>
                <c:strRef>
                  <c:f>Sheet2!$A$10</c:f>
                  <c:strCache>
                    <c:ptCount val="1"/>
                    <c:pt idx="0">
                      <c:v>Belgium</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{AC112617-715D-4479-BDEC-F3912B65E6C9}</c15:txfldGUID>
                      <c15:f>Sheet2!$A$10</c15:f>
                      <c15:dlblFieldTableCache>
                        <c:ptCount val="1"/>
                        <c:pt idx="0">
                          <c:v>Belgium</c:v>
                        </c:pt>
                      </c15:dlblFieldTableCache>
                    </c15:dlblFTEntry>
                  </c15:dlblFieldTable>
                  <c15:showDataLabelsRange val="0"/>
                </c:ext>
                <c:ext xmlns:c16="http://schemas.microsoft.com/office/drawing/2014/chart" uri="{C3380CC4-5D6E-409C-BE32-E72D297353CC}">
                  <c16:uniqueId val="{00000002-43E0-4923-B605-592CB4CF0644}"/>
                </c:ext>
              </c:extLst>
            </c:dLbl>
            <c:dLbl>
              <c:idx val="3"/>
              <c:layout>
                <c:manualLayout>
                  <c:x val="-2.8156646266882485E-2"/>
                  <c:y val="-1.6922555733164941E-2"/>
                </c:manualLayout>
              </c:layout>
              <c:tx>
                <c:strRef>
                  <c:f>Sheet2!$A$11</c:f>
                  <c:strCache>
                    <c:ptCount val="1"/>
                    <c:pt idx="0">
                      <c:v>Brazil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{E5F801D8-F8C6-4B4A-8C02-1BE2396D1E5F}</c15:txfldGUID>
                      <c15:f>Sheet2!$A$11</c15:f>
                      <c15:dlblFieldTableCache>
                        <c:ptCount val="1"/>
                        <c:pt idx="0">
                          <c:v>Brazil</c:v>
                        </c:pt>
                      </c15:dlblFieldTableCache>
                    </c15:dlblFTEntry>
                  </c15:dlblFieldTable>
                  <c15:showDataLabelsRange val="0"/>
                </c:ext>
                <c:ext xmlns:c16="http://schemas.microsoft.com/office/drawing/2014/chart" uri="{C3380CC4-5D6E-409C-BE32-E72D297353CC}">
                  <c16:uniqueId val="{00000003-43E0-4923-B605-592CB4CF0644}"/>
                </c:ext>
              </c:extLst>
            </c:dLbl>
            <c:dLbl>
              <c:idx val="4"/>
              <c:layout>
                <c:manualLayout>
                  <c:x val="-3.2220910961068445E-2"/>
                  <c:y val="-2.3188219893565939E-2"/>
                </c:manualLayout>
              </c:layout>
              <c:tx>
                <c:strRef>
                  <c:f>Sheet2!$A$12</c:f>
                  <c:strCache>
                    <c:ptCount val="1"/>
                    <c:pt idx="0">
                      <c:v>Canada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{ABB7482D-8B55-4DE3-9B55-A8645FC92895}</c15:txfldGUID>
                      <c15:f>Sheet2!$A$12</c15:f>
                      <c15:dlblFieldTableCache>
                        <c:ptCount val="1"/>
                        <c:pt idx="0">
                          <c:v>Canada</c:v>
                        </c:pt>
                      </c15:dlblFieldTableCache>
                    </c15:dlblFTEntry>
                  </c15:dlblFieldTable>
                  <c15:showDataLabelsRange val="0"/>
                </c:ext>
                <c:ext xmlns:c16="http://schemas.microsoft.com/office/drawing/2014/chart" uri="{C3380CC4-5D6E-409C-BE32-E72D297353CC}">
                  <c16:uniqueId val="{00000004-43E0-4923-B605-592CB4CF0644}"/>
                </c:ext>
              </c:extLst>
            </c:dLbl>
            <c:dLbl>
              <c:idx val="5"/>
              <c:layout>
                <c:manualLayout>
                  <c:x val="-2.6719955460112948E-2"/>
                  <c:y val="-2.3188219893565939E-2"/>
                </c:manualLayout>
              </c:layout>
              <c:tx>
                <c:strRef>
                  <c:f>Sheet2!$A$13</c:f>
                  <c:strCache>
                    <c:ptCount val="1"/>
                    <c:pt idx="0">
                      <c:v>Chile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{FD53B6EC-207F-41BB-B594-5D7A3D6DF569}</c15:txfldGUID>
                      <c15:f>Sheet2!$A$13</c15:f>
                      <c15:dlblFieldTableCache>
                        <c:ptCount val="1"/>
                        <c:pt idx="0">
                          <c:v>Chile</c:v>
                        </c:pt>
                      </c15:dlblFieldTableCache>
                    </c15:dlblFTEntry>
                  </c15:dlblFieldTable>
                  <c15:showDataLabelsRange val="0"/>
                </c:ext>
                <c:ext xmlns:c16="http://schemas.microsoft.com/office/drawing/2014/chart" uri="{C3380CC4-5D6E-409C-BE32-E72D297353CC}">
                  <c16:uniqueId val="{00000005-43E0-4923-B605-592CB4CF0644}"/>
                </c:ext>
              </c:extLst>
            </c:dLbl>
            <c:dLbl>
              <c:idx val="6"/>
              <c:layout>
                <c:manualLayout>
                  <c:x val="-5.3230968979000474E-2"/>
                  <c:y val="-2.1096705017136015E-2"/>
                </c:manualLayout>
              </c:layout>
              <c:tx>
                <c:strRef>
                  <c:f>Sheet2!$A$14</c:f>
                  <c:strCache>
                    <c:ptCount val="1"/>
                    <c:pt idx="0">
                      <c:v>Czech Republic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{BCD8E4AA-0561-43B2-B317-DC0A0332A5FF}</c15:txfldGUID>
                      <c15:f>Sheet2!$A$14</c15:f>
                      <c15:dlblFieldTableCache>
                        <c:ptCount val="1"/>
                        <c:pt idx="0">
                          <c:v>Czech Republic</c:v>
                        </c:pt>
                      </c15:dlblFieldTableCache>
                    </c15:dlblFTEntry>
                  </c15:dlblFieldTable>
                  <c15:showDataLabelsRange val="0"/>
                </c:ext>
                <c:ext xmlns:c16="http://schemas.microsoft.com/office/drawing/2014/chart" uri="{C3380CC4-5D6E-409C-BE32-E72D297353CC}">
                  <c16:uniqueId val="{00000006-43E0-4923-B605-592CB4CF0644}"/>
                </c:ext>
              </c:extLst>
            </c:dLbl>
            <c:dLbl>
              <c:idx val="7"/>
              <c:layout>
                <c:manualLayout>
                  <c:x val="-2.3334859555331992E-2"/>
                  <c:y val="-2.1099665173432272E-2"/>
                </c:manualLayout>
              </c:layout>
              <c:tx>
                <c:strRef>
                  <c:f>Sheet2!$A$15</c:f>
                  <c:strCache>
                    <c:ptCount val="1"/>
                    <c:pt idx="0">
                      <c:v>Denmark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{CEB0724E-F065-4BAE-A4EA-0E7C26486A68}</c15:txfldGUID>
                      <c15:f>Sheet2!$A$15</c15:f>
                      <c15:dlblFieldTableCache>
                        <c:ptCount val="1"/>
                        <c:pt idx="0">
                          <c:v>Denmark</c:v>
                        </c:pt>
                      </c15:dlblFieldTableCache>
                    </c15:dlblFTEntry>
                  </c15:dlblFieldTable>
                  <c15:showDataLabelsRange val="0"/>
                </c:ext>
                <c:ext xmlns:c16="http://schemas.microsoft.com/office/drawing/2014/chart" uri="{C3380CC4-5D6E-409C-BE32-E72D297353CC}">
                  <c16:uniqueId val="{00000007-43E0-4923-B605-592CB4CF0644}"/>
                </c:ext>
              </c:extLst>
            </c:dLbl>
            <c:dLbl>
              <c:idx val="8"/>
              <c:layout>
                <c:manualLayout>
                  <c:x val="-2.9183729183729194E-2"/>
                  <c:y val="-1.9011110453298601E-2"/>
                </c:manualLayout>
              </c:layout>
              <c:tx>
                <c:strRef>
                  <c:f>Sheet2!$A$16</c:f>
                  <c:strCache>
                    <c:ptCount val="1"/>
                    <c:pt idx="0">
                      <c:v>Estonia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{53D4B9B6-EDB8-473C-9DFF-F72541309D79}</c15:txfldGUID>
                      <c15:f>Sheet2!$A$16</c15:f>
                      <c15:dlblFieldTableCache>
                        <c:ptCount val="1"/>
                        <c:pt idx="0">
                          <c:v>Estonia</c:v>
                        </c:pt>
                      </c15:dlblFieldTableCache>
                    </c15:dlblFTEntry>
                  </c15:dlblFieldTable>
                  <c15:showDataLabelsRange val="0"/>
                </c:ext>
                <c:ext xmlns:c16="http://schemas.microsoft.com/office/drawing/2014/chart" uri="{C3380CC4-5D6E-409C-BE32-E72D297353CC}">
                  <c16:uniqueId val="{00000008-43E0-4923-B605-592CB4CF0644}"/>
                </c:ext>
              </c:extLst>
            </c:dLbl>
            <c:dLbl>
              <c:idx val="9"/>
              <c:tx>
                <c:strRef>
                  <c:f>Sheet2!$A$17</c:f>
                  <c:strCache>
                    <c:ptCount val="1"/>
                    <c:pt idx="0">
                      <c:v>Finland</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{900EBA2F-7A52-48D1-8DA4-BF5A15F934FB}</c15:txfldGUID>
                      <c15:f>Sheet2!$A$17</c15:f>
                      <c15:dlblFieldTableCache>
                        <c:ptCount val="1"/>
                        <c:pt idx="0">
                          <c:v>Finland</c:v>
                        </c:pt>
                      </c15:dlblFieldTableCache>
                    </c15:dlblFTEntry>
                  </c15:dlblFieldTable>
                  <c15:showDataLabelsRange val="0"/>
                </c:ext>
                <c:ext xmlns:c16="http://schemas.microsoft.com/office/drawing/2014/chart" uri="{C3380CC4-5D6E-409C-BE32-E72D297353CC}">
                  <c16:uniqueId val="{00000009-43E0-4923-B605-592CB4CF0644}"/>
                </c:ext>
              </c:extLst>
            </c:dLbl>
            <c:dLbl>
              <c:idx val="10"/>
              <c:layout>
                <c:manualLayout>
                  <c:x val="-3.1620310360467849E-2"/>
                  <c:y val="-2.3188219893565939E-2"/>
                </c:manualLayout>
              </c:layout>
              <c:tx>
                <c:strRef>
                  <c:f>Sheet2!$A$18</c:f>
                  <c:strCache>
                    <c:ptCount val="1"/>
                    <c:pt idx="0">
                      <c:v>France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{345FD228-4408-415B-B6F5-BDEC83EC649E}</c15:txfldGUID>
                      <c15:f>Sheet2!$A$18</c15:f>
                      <c15:dlblFieldTableCache>
                        <c:ptCount val="1"/>
                        <c:pt idx="0">
                          <c:v>France</c:v>
                        </c:pt>
                      </c15:dlblFieldTableCache>
                    </c15:dlblFTEntry>
                  </c15:dlblFieldTable>
                  <c15:showDataLabelsRange val="0"/>
                </c:ext>
                <c:ext xmlns:c16="http://schemas.microsoft.com/office/drawing/2014/chart" uri="{C3380CC4-5D6E-409C-BE32-E72D297353CC}">
                  <c16:uniqueId val="{0000000A-43E0-4923-B605-592CB4CF0644}"/>
                </c:ext>
              </c:extLst>
            </c:dLbl>
            <c:dLbl>
              <c:idx val="11"/>
              <c:layout>
                <c:manualLayout>
                  <c:x val="-3.8446499470121527E-2"/>
                  <c:y val="-1.6923706905057925E-2"/>
                </c:manualLayout>
              </c:layout>
              <c:tx>
                <c:strRef>
                  <c:f>Sheet2!$A$19</c:f>
                  <c:strCache>
                    <c:ptCount val="1"/>
                    <c:pt idx="0">
                      <c:v>Germany</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{9034B0F1-C780-4BF2-84C1-7A58DA7FA864}</c15:txfldGUID>
                      <c15:f>Sheet2!$A$19</c15:f>
                      <c15:dlblFieldTableCache>
                        <c:ptCount val="1"/>
                        <c:pt idx="0">
                          <c:v>Germany</c:v>
                        </c:pt>
                      </c15:dlblFieldTableCache>
                    </c15:dlblFTEntry>
                  </c15:dlblFieldTable>
                  <c15:showDataLabelsRange val="0"/>
                </c:ext>
                <c:ext xmlns:c16="http://schemas.microsoft.com/office/drawing/2014/chart" uri="{C3380CC4-5D6E-409C-BE32-E72D297353CC}">
                  <c16:uniqueId val="{0000000B-43E0-4923-B605-592CB4CF0644}"/>
                </c:ext>
              </c:extLst>
            </c:dLbl>
            <c:dLbl>
              <c:idx val="12"/>
              <c:layout>
                <c:manualLayout>
                  <c:x val="-4.3614588102777081E-2"/>
                  <c:y val="-6.9161420611897215E-2"/>
                </c:manualLayout>
              </c:layout>
              <c:tx>
                <c:strRef>
                  <c:f>Sheet2!$A$20</c:f>
                  <c:strCache>
                    <c:ptCount val="1"/>
                    <c:pt idx="0">
                      <c:v>Greece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{F8C2049F-79F1-4CB0-9252-E0E084FDB566}</c15:txfldGUID>
                      <c15:f>Sheet2!$A$20</c15:f>
                      <c15:dlblFieldTableCache>
                        <c:ptCount val="1"/>
                        <c:pt idx="0">
                          <c:v>Greece</c:v>
                        </c:pt>
                      </c15:dlblFieldTableCache>
                    </c15:dlblFTEntry>
                  </c15:dlblFieldTable>
                  <c15:showDataLabelsRange val="0"/>
                </c:ext>
                <c:ext xmlns:c16="http://schemas.microsoft.com/office/drawing/2014/chart" uri="{C3380CC4-5D6E-409C-BE32-E72D297353CC}">
                  <c16:uniqueId val="{0000000C-43E0-4923-B605-592CB4CF0644}"/>
                </c:ext>
              </c:extLst>
            </c:dLbl>
            <c:dLbl>
              <c:idx val="13"/>
              <c:layout>
                <c:manualLayout>
                  <c:x val="-3.6339775709854458E-2"/>
                  <c:y val="-2.3188219893565939E-2"/>
                </c:manualLayout>
              </c:layout>
              <c:tx>
                <c:strRef>
                  <c:f>Sheet2!$A$21</c:f>
                  <c:strCache>
                    <c:ptCount val="1"/>
                    <c:pt idx="0">
                      <c:v>Hungary</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{CC4ED877-8BCF-4F77-81E5-55A9300E4281}</c15:txfldGUID>
                      <c15:f>Sheet2!$A$21</c15:f>
                      <c15:dlblFieldTableCache>
                        <c:ptCount val="1"/>
                        <c:pt idx="0">
                          <c:v>Hungary</c:v>
                        </c:pt>
                      </c15:dlblFieldTableCache>
                    </c15:dlblFTEntry>
                  </c15:dlblFieldTable>
                  <c15:showDataLabelsRange val="0"/>
                </c:ext>
                <c:ext xmlns:c16="http://schemas.microsoft.com/office/drawing/2014/chart" uri="{C3380CC4-5D6E-409C-BE32-E72D297353CC}">
                  <c16:uniqueId val="{0000000D-43E0-4923-B605-592CB4CF0644}"/>
                </c:ext>
              </c:extLst>
            </c:dLbl>
            <c:dLbl>
              <c:idx val="14"/>
              <c:tx>
                <c:strRef>
                  <c:f>Sheet2!$A$22</c:f>
                  <c:strCache>
                    <c:ptCount val="1"/>
                    <c:pt idx="0">
                      <c:v>Iceland</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{F7D0E5C6-4893-45A7-B602-F87E731AE867}</c15:txfldGUID>
                      <c15:f>Sheet2!$A$22</c15:f>
                      <c15:dlblFieldTableCache>
                        <c:ptCount val="1"/>
                        <c:pt idx="0">
                          <c:v>Iceland</c:v>
                        </c:pt>
                      </c15:dlblFieldTableCache>
                    </c15:dlblFTEntry>
                  </c15:dlblFieldTable>
                  <c15:showDataLabelsRange val="0"/>
                </c:ext>
                <c:ext xmlns:c16="http://schemas.microsoft.com/office/drawing/2014/chart" uri="{C3380CC4-5D6E-409C-BE32-E72D297353CC}">
                  <c16:uniqueId val="{0000000E-43E0-4923-B605-592CB4CF0644}"/>
                </c:ext>
              </c:extLst>
            </c:dLbl>
            <c:dLbl>
              <c:idx val="15"/>
              <c:tx>
                <c:strRef>
                  <c:f>Sheet2!$A$23</c:f>
                  <c:strCache>
                    <c:ptCount val="1"/>
                    <c:pt idx="0">
                      <c:v>Ireland</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{D12B755B-02EC-4E1D-8E4E-AD10F922178C}</c15:txfldGUID>
                      <c15:f>Sheet2!$A$23</c15:f>
                      <c15:dlblFieldTableCache>
                        <c:ptCount val="1"/>
                        <c:pt idx="0">
                          <c:v>Ireland</c:v>
                        </c:pt>
                      </c15:dlblFieldTableCache>
                    </c15:dlblFTEntry>
                  </c15:dlblFieldTable>
                  <c15:showDataLabelsRange val="0"/>
                </c:ext>
                <c:ext xmlns:c16="http://schemas.microsoft.com/office/drawing/2014/chart" uri="{C3380CC4-5D6E-409C-BE32-E72D297353CC}">
                  <c16:uniqueId val="{0000000F-43E0-4923-B605-592CB4CF0644}"/>
                </c:ext>
              </c:extLst>
            </c:dLbl>
            <c:dLbl>
              <c:idx val="16"/>
              <c:layout>
                <c:manualLayout>
                  <c:x val="-2.7965546075782246E-2"/>
                  <c:y val="-1.6922555733164941E-2"/>
                </c:manualLayout>
              </c:layout>
              <c:tx>
                <c:strRef>
                  <c:f>Sheet2!$A$24</c:f>
                  <c:strCache>
                    <c:ptCount val="1"/>
                    <c:pt idx="0">
                      <c:v>Israel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{93DF0FE1-EBD5-41E1-A6A2-06ECA883EB72}</c15:txfldGUID>
                      <c15:f>Sheet2!$A$24</c15:f>
                      <c15:dlblFieldTableCache>
                        <c:ptCount val="1"/>
                        <c:pt idx="0">
                          <c:v>Israel</c:v>
                        </c:pt>
                      </c15:dlblFieldTableCache>
                    </c15:dlblFTEntry>
                  </c15:dlblFieldTable>
                  <c15:showDataLabelsRange val="0"/>
                </c:ext>
                <c:ext xmlns:c16="http://schemas.microsoft.com/office/drawing/2014/chart" uri="{C3380CC4-5D6E-409C-BE32-E72D297353CC}">
                  <c16:uniqueId val="{00000010-43E0-4923-B605-592CB4CF0644}"/>
                </c:ext>
              </c:extLst>
            </c:dLbl>
            <c:dLbl>
              <c:idx val="17"/>
              <c:tx>
                <c:strRef>
                  <c:f>Sheet2!$A$25</c:f>
                  <c:strCache>
                    <c:ptCount val="1"/>
                    <c:pt idx="0">
                      <c:v>Italy</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{79EDDC7D-7013-47F8-80B9-0C816DA7AC82}</c15:txfldGUID>
                      <c15:f>Sheet2!$A$25</c15:f>
                      <c15:dlblFieldTableCache>
                        <c:ptCount val="1"/>
                        <c:pt idx="0">
                          <c:v>Italy</c:v>
                        </c:pt>
                      </c15:dlblFieldTableCache>
                    </c15:dlblFTEntry>
                  </c15:dlblFieldTable>
                  <c15:showDataLabelsRange val="0"/>
                </c:ext>
                <c:ext xmlns:c16="http://schemas.microsoft.com/office/drawing/2014/chart" uri="{C3380CC4-5D6E-409C-BE32-E72D297353CC}">
                  <c16:uniqueId val="{00000011-43E0-4923-B605-592CB4CF0644}"/>
                </c:ext>
              </c:extLst>
            </c:dLbl>
            <c:dLbl>
              <c:idx val="18"/>
              <c:layout>
                <c:manualLayout>
                  <c:x val="-2.6120214702891872E-2"/>
                  <c:y val="-1.8996803031200053E-2"/>
                </c:manualLayout>
              </c:layout>
              <c:tx>
                <c:strRef>
                  <c:f>Sheet2!$A$26</c:f>
                  <c:strCache>
                    <c:ptCount val="1"/>
                    <c:pt idx="0">
                      <c:v>Japan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{B20CCA7E-F10F-4AAA-A8B9-6410EBE29959}</c15:txfldGUID>
                      <c15:f>Sheet2!$A$26</c15:f>
                      <c15:dlblFieldTableCache>
                        <c:ptCount val="1"/>
                        <c:pt idx="0">
                          <c:v>Japan</c:v>
                        </c:pt>
                      </c15:dlblFieldTableCache>
                    </c15:dlblFTEntry>
                  </c15:dlblFieldTable>
                  <c15:showDataLabelsRange val="0"/>
                </c:ext>
                <c:ext xmlns:c16="http://schemas.microsoft.com/office/drawing/2014/chart" uri="{C3380CC4-5D6E-409C-BE32-E72D297353CC}">
                  <c16:uniqueId val="{00000012-43E0-4923-B605-592CB4CF0644}"/>
                </c:ext>
              </c:extLst>
            </c:dLbl>
            <c:dLbl>
              <c:idx val="19"/>
              <c:tx>
                <c:strRef>
                  <c:f>Sheet2!$A$27</c:f>
                  <c:strCache>
                    <c:ptCount val="1"/>
                    <c:pt idx="0">
                      <c:v>Korea</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{284E9A47-009A-48F2-A948-6CACDD4676F3}</c15:txfldGUID>
                      <c15:f>Sheet2!$A$27</c15:f>
                      <c15:dlblFieldTableCache>
                        <c:ptCount val="1"/>
                        <c:pt idx="0">
                          <c:v>Korea</c:v>
                        </c:pt>
                      </c15:dlblFieldTableCache>
                    </c15:dlblFTEntry>
                  </c15:dlblFieldTable>
                  <c15:showDataLabelsRange val="0"/>
                </c:ext>
                <c:ext xmlns:c16="http://schemas.microsoft.com/office/drawing/2014/chart" uri="{C3380CC4-5D6E-409C-BE32-E72D297353CC}">
                  <c16:uniqueId val="{00000013-43E0-4923-B605-592CB4CF0644}"/>
                </c:ext>
              </c:extLst>
            </c:dLbl>
            <c:dLbl>
              <c:idx val="20"/>
              <c:layout>
                <c:manualLayout>
                  <c:x val="-4.4849430676202333E-2"/>
                  <c:y val="-1.6912195186128052E-2"/>
                </c:manualLayout>
              </c:layout>
              <c:tx>
                <c:strRef>
                  <c:f>Sheet2!$A$28</c:f>
                  <c:strCache>
                    <c:ptCount val="1"/>
                    <c:pt idx="0">
                      <c:v>Luxembourg</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{55959D19-62B0-43EA-8954-1E88BA2601BF}</c15:txfldGUID>
                      <c15:f>Sheet2!$A$28</c15:f>
                      <c15:dlblFieldTableCache>
                        <c:ptCount val="1"/>
                        <c:pt idx="0">
                          <c:v>Luxembourg</c:v>
                        </c:pt>
                      </c15:dlblFieldTableCache>
                    </c15:dlblFTEntry>
                  </c15:dlblFieldTable>
                  <c15:showDataLabelsRange val="0"/>
                </c:ext>
                <c:ext xmlns:c16="http://schemas.microsoft.com/office/drawing/2014/chart" uri="{C3380CC4-5D6E-409C-BE32-E72D297353CC}">
                  <c16:uniqueId val="{00000014-43E0-4923-B605-592CB4CF0644}"/>
                </c:ext>
              </c:extLst>
            </c:dLbl>
            <c:dLbl>
              <c:idx val="21"/>
              <c:layout>
                <c:manualLayout>
                  <c:x val="-2.911214722238345E-2"/>
                  <c:y val="-2.1099665173432272E-2"/>
                </c:manualLayout>
              </c:layout>
              <c:tx>
                <c:strRef>
                  <c:f>Sheet2!$A$29</c:f>
                  <c:strCache>
                    <c:ptCount val="1"/>
                    <c:pt idx="0">
                      <c:v>Mexico</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{690E63A9-3299-49CF-8F3C-6EA317DC03B4}</c15:txfldGUID>
                      <c15:f>Sheet2!$A$29</c15:f>
                      <c15:dlblFieldTableCache>
                        <c:ptCount val="1"/>
                        <c:pt idx="0">
                          <c:v>Mexico</c:v>
                        </c:pt>
                      </c15:dlblFieldTableCache>
                    </c15:dlblFTEntry>
                  </c15:dlblFieldTable>
                  <c15:showDataLabelsRange val="0"/>
                </c:ext>
                <c:ext xmlns:c16="http://schemas.microsoft.com/office/drawing/2014/chart" uri="{C3380CC4-5D6E-409C-BE32-E72D297353CC}">
                  <c16:uniqueId val="{00000015-43E0-4923-B605-592CB4CF0644}"/>
                </c:ext>
              </c:extLst>
            </c:dLbl>
            <c:dLbl>
              <c:idx val="22"/>
              <c:layout>
                <c:manualLayout>
                  <c:x val="-9.4867594867594884E-2"/>
                  <c:y val="-4.407376709490262E-2"/>
                </c:manualLayout>
              </c:layout>
              <c:tx>
                <c:strRef>
                  <c:f>Sheet2!$A$30</c:f>
                  <c:strCache>
                    <c:ptCount val="1"/>
                    <c:pt idx="0">
                      <c:v>Netherlands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{2D93F959-E49B-4DC7-8FF5-E905E01E0EEB}</c15:txfldGUID>
                      <c15:f>Sheet2!$A$30</c15:f>
                      <c15:dlblFieldTableCache>
                        <c:ptCount val="1"/>
                        <c:pt idx="0">
                          <c:v>Netherlands</c:v>
                        </c:pt>
                      </c15:dlblFieldTableCache>
                    </c15:dlblFTEntry>
                  </c15:dlblFieldTable>
                  <c15:showDataLabelsRange val="0"/>
                </c:ext>
                <c:ext xmlns:c16="http://schemas.microsoft.com/office/drawing/2014/chart" uri="{C3380CC4-5D6E-409C-BE32-E72D297353CC}">
                  <c16:uniqueId val="{00000016-43E0-4923-B605-592CB4CF0644}"/>
                </c:ext>
              </c:extLst>
            </c:dLbl>
            <c:dLbl>
              <c:idx val="23"/>
              <c:layout>
                <c:manualLayout>
                  <c:x val="-5.3156592526671285E-2"/>
                  <c:y val="-2.1099665173432272E-2"/>
                </c:manualLayout>
              </c:layout>
              <c:tx>
                <c:strRef>
                  <c:f>Sheet2!$A$31</c:f>
                  <c:strCache>
                    <c:ptCount val="1"/>
                    <c:pt idx="0">
                      <c:v>New Zealand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{2B465AD7-F97F-4798-93AE-CD85C2791AC5}</c15:txfldGUID>
                      <c15:f>Sheet2!$A$31</c15:f>
                      <c15:dlblFieldTableCache>
                        <c:ptCount val="1"/>
                        <c:pt idx="0">
                          <c:v>New Zealand</c:v>
                        </c:pt>
                      </c15:dlblFieldTableCache>
                    </c15:dlblFTEntry>
                  </c15:dlblFieldTable>
                  <c15:showDataLabelsRange val="0"/>
                </c:ext>
                <c:ext xmlns:c16="http://schemas.microsoft.com/office/drawing/2014/chart" uri="{C3380CC4-5D6E-409C-BE32-E72D297353CC}">
                  <c16:uniqueId val="{00000017-43E0-4923-B605-592CB4CF0644}"/>
                </c:ext>
              </c:extLst>
            </c:dLbl>
            <c:dLbl>
              <c:idx val="24"/>
              <c:layout>
                <c:manualLayout>
                  <c:x val="-3.3186837517546183E-2"/>
                  <c:y val="-4.6191430018616107E-2"/>
                </c:manualLayout>
              </c:layout>
              <c:tx>
                <c:rich>
                  <a:bodyPr/>
                  <a:lstStyle/>
                  <a:p>
                    <a:r>
                      <a:rPr lang="en-GB" dirty="0"/>
                      <a:t>Norway</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3E0-4923-B605-592CB4CF0644}"/>
                </c:ext>
              </c:extLst>
            </c:dLbl>
            <c:dLbl>
              <c:idx val="25"/>
              <c:layout>
                <c:manualLayout>
                  <c:x val="-3.0736498846735072E-2"/>
                  <c:y val="-1.6922555733164941E-2"/>
                </c:manualLayout>
              </c:layout>
              <c:tx>
                <c:strRef>
                  <c:f>Sheet2!$A$33</c:f>
                  <c:strCache>
                    <c:ptCount val="1"/>
                    <c:pt idx="0">
                      <c:v>Poland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{BAD5D586-DE82-4FF0-ACCD-1C845EA00FC1}</c15:txfldGUID>
                      <c15:f>Sheet2!$A$33</c15:f>
                      <c15:dlblFieldTableCache>
                        <c:ptCount val="1"/>
                        <c:pt idx="0">
                          <c:v>Poland</c:v>
                        </c:pt>
                      </c15:dlblFieldTableCache>
                    </c15:dlblFTEntry>
                  </c15:dlblFieldTable>
                  <c15:showDataLabelsRange val="0"/>
                </c:ext>
                <c:ext xmlns:c16="http://schemas.microsoft.com/office/drawing/2014/chart" uri="{C3380CC4-5D6E-409C-BE32-E72D297353CC}">
                  <c16:uniqueId val="{00000019-43E0-4923-B605-592CB4CF0644}"/>
                </c:ext>
              </c:extLst>
            </c:dLbl>
            <c:dLbl>
              <c:idx val="26"/>
              <c:tx>
                <c:strRef>
                  <c:f>Sheet2!$A$34</c:f>
                  <c:strCache>
                    <c:ptCount val="1"/>
                    <c:pt idx="0">
                      <c:v>Portugal</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{6A8E3BF9-560C-4AD1-967C-8FF8C18CDB16}</c15:txfldGUID>
                      <c15:f>Sheet2!$A$34</c15:f>
                      <c15:dlblFieldTableCache>
                        <c:ptCount val="1"/>
                        <c:pt idx="0">
                          <c:v>Portugal</c:v>
                        </c:pt>
                      </c15:dlblFieldTableCache>
                    </c15:dlblFTEntry>
                  </c15:dlblFieldTable>
                  <c15:showDataLabelsRange val="0"/>
                </c:ext>
                <c:ext xmlns:c16="http://schemas.microsoft.com/office/drawing/2014/chart" uri="{C3380CC4-5D6E-409C-BE32-E72D297353CC}">
                  <c16:uniqueId val="{0000001A-43E0-4923-B605-592CB4CF0644}"/>
                </c:ext>
              </c:extLst>
            </c:dLbl>
            <c:dLbl>
              <c:idx val="27"/>
              <c:layout>
                <c:manualLayout>
                  <c:x val="-5.6461419343644272E-2"/>
                  <c:y val="2.6949959500527903E-2"/>
                </c:manualLayout>
              </c:layout>
              <c:tx>
                <c:strRef>
                  <c:f>Sheet2!$A$35</c:f>
                  <c:strCache>
                    <c:ptCount val="1"/>
                    <c:pt idx="0">
                      <c:v>Russian federation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{D9629A72-9C42-4987-BA10-10B57810666A}</c15:txfldGUID>
                      <c15:f>Sheet2!$A$35</c15:f>
                      <c15:dlblFieldTableCache>
                        <c:ptCount val="1"/>
                        <c:pt idx="0">
                          <c:v>Russian federation</c:v>
                        </c:pt>
                      </c15:dlblFieldTableCache>
                    </c15:dlblFTEntry>
                  </c15:dlblFieldTable>
                  <c15:showDataLabelsRange val="0"/>
                </c:ext>
                <c:ext xmlns:c16="http://schemas.microsoft.com/office/drawing/2014/chart" uri="{C3380CC4-5D6E-409C-BE32-E72D297353CC}">
                  <c16:uniqueId val="{0000001B-43E0-4923-B605-592CB4CF0644}"/>
                </c:ext>
              </c:extLst>
            </c:dLbl>
            <c:dLbl>
              <c:idx val="28"/>
              <c:layout>
                <c:manualLayout>
                  <c:x val="-8.7360087360087366E-2"/>
                  <c:y val="-2.0885547201336681E-2"/>
                </c:manualLayout>
              </c:layout>
              <c:tx>
                <c:strRef>
                  <c:f>Sheet2!$A$36</c:f>
                  <c:strCache>
                    <c:ptCount val="1"/>
                    <c:pt idx="0">
                      <c:v>Slovak Republic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{858DF88D-EC68-48DD-B3FB-D72B2D42C5CA}</c15:txfldGUID>
                      <c15:f>Sheet2!$A$36</c15:f>
                      <c15:dlblFieldTableCache>
                        <c:ptCount val="1"/>
                        <c:pt idx="0">
                          <c:v>Slovak Republic</c:v>
                        </c:pt>
                      </c15:dlblFieldTableCache>
                    </c15:dlblFTEntry>
                  </c15:dlblFieldTable>
                  <c15:showDataLabelsRange val="0"/>
                </c:ext>
                <c:ext xmlns:c16="http://schemas.microsoft.com/office/drawing/2014/chart" uri="{C3380CC4-5D6E-409C-BE32-E72D297353CC}">
                  <c16:uniqueId val="{0000001C-43E0-4923-B605-592CB4CF0644}"/>
                </c:ext>
              </c:extLst>
            </c:dLbl>
            <c:dLbl>
              <c:idx val="29"/>
              <c:layout>
                <c:manualLayout>
                  <c:x val="-2.3931698341147164E-2"/>
                  <c:y val="-2.1099829626559846E-2"/>
                </c:manualLayout>
              </c:layout>
              <c:tx>
                <c:strRef>
                  <c:f>Sheet2!$A$37</c:f>
                  <c:strCache>
                    <c:ptCount val="1"/>
                    <c:pt idx="0">
                      <c:v>Slovenia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{4DD2A05B-7668-4DEE-AA1E-6F1F888B2E5C}</c15:txfldGUID>
                      <c15:f>Sheet2!$A$37</c15:f>
                      <c15:dlblFieldTableCache>
                        <c:ptCount val="1"/>
                        <c:pt idx="0">
                          <c:v>Slovenia</c:v>
                        </c:pt>
                      </c15:dlblFieldTableCache>
                    </c15:dlblFTEntry>
                  </c15:dlblFieldTable>
                  <c15:showDataLabelsRange val="0"/>
                </c:ext>
                <c:ext xmlns:c16="http://schemas.microsoft.com/office/drawing/2014/chart" uri="{C3380CC4-5D6E-409C-BE32-E72D297353CC}">
                  <c16:uniqueId val="{0000001D-43E0-4923-B605-592CB4CF0644}"/>
                </c:ext>
              </c:extLst>
            </c:dLbl>
            <c:dLbl>
              <c:idx val="30"/>
              <c:tx>
                <c:strRef>
                  <c:f>Sheet2!$A$38</c:f>
                  <c:strCache>
                    <c:ptCount val="1"/>
                    <c:pt idx="0">
                      <c:v>Spain</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{BEE28BC2-0919-48C2-9286-9FF23194F7D1}</c15:txfldGUID>
                      <c15:f>Sheet2!$A$38</c15:f>
                      <c15:dlblFieldTableCache>
                        <c:ptCount val="1"/>
                        <c:pt idx="0">
                          <c:v>Spain</c:v>
                        </c:pt>
                      </c15:dlblFieldTableCache>
                    </c15:dlblFTEntry>
                  </c15:dlblFieldTable>
                  <c15:showDataLabelsRange val="0"/>
                </c:ext>
                <c:ext xmlns:c16="http://schemas.microsoft.com/office/drawing/2014/chart" uri="{C3380CC4-5D6E-409C-BE32-E72D297353CC}">
                  <c16:uniqueId val="{0000001E-43E0-4923-B605-592CB4CF0644}"/>
                </c:ext>
              </c:extLst>
            </c:dLbl>
            <c:dLbl>
              <c:idx val="31"/>
              <c:layout>
                <c:manualLayout>
                  <c:x val="-7.0429018854215722E-2"/>
                  <c:y val="2.2783829652872348E-2"/>
                </c:manualLayout>
              </c:layout>
              <c:tx>
                <c:strRef>
                  <c:f>Sheet2!$A$39</c:f>
                  <c:strCache>
                    <c:ptCount val="1"/>
                    <c:pt idx="0">
                      <c:v>Sweden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{7CE9C505-13A0-4F33-AA65-538C0400FCCB}</c15:txfldGUID>
                      <c15:f>Sheet2!$A$39</c15:f>
                      <c15:dlblFieldTableCache>
                        <c:ptCount val="1"/>
                        <c:pt idx="0">
                          <c:v>Sweden</c:v>
                        </c:pt>
                      </c15:dlblFieldTableCache>
                    </c15:dlblFTEntry>
                  </c15:dlblFieldTable>
                  <c15:showDataLabelsRange val="0"/>
                </c:ext>
                <c:ext xmlns:c16="http://schemas.microsoft.com/office/drawing/2014/chart" uri="{C3380CC4-5D6E-409C-BE32-E72D297353CC}">
                  <c16:uniqueId val="{0000001F-43E0-4923-B605-592CB4CF0644}"/>
                </c:ext>
              </c:extLst>
            </c:dLbl>
            <c:dLbl>
              <c:idx val="32"/>
              <c:tx>
                <c:strRef>
                  <c:f>Sheet2!$A$40</c:f>
                  <c:strCache>
                    <c:ptCount val="1"/>
                    <c:pt idx="0">
                      <c:v>Switzerland</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{6FA20E85-E5D9-4648-8FF2-94F347EE17BC}</c15:txfldGUID>
                      <c15:f>Sheet2!$A$40</c15:f>
                      <c15:dlblFieldTableCache>
                        <c:ptCount val="1"/>
                        <c:pt idx="0">
                          <c:v>Switzerland</c:v>
                        </c:pt>
                      </c15:dlblFieldTableCache>
                    </c15:dlblFTEntry>
                  </c15:dlblFieldTable>
                  <c15:showDataLabelsRange val="0"/>
                </c:ext>
                <c:ext xmlns:c16="http://schemas.microsoft.com/office/drawing/2014/chart" uri="{C3380CC4-5D6E-409C-BE32-E72D297353CC}">
                  <c16:uniqueId val="{00000020-43E0-4923-B605-592CB4CF0644}"/>
                </c:ext>
              </c:extLst>
            </c:dLbl>
            <c:dLbl>
              <c:idx val="33"/>
              <c:layout>
                <c:manualLayout>
                  <c:x val="-1.609788027110862E-2"/>
                  <c:y val="-2.1099665173432272E-2"/>
                </c:manualLayout>
              </c:layout>
              <c:tx>
                <c:strRef>
                  <c:f>Sheet2!$A$41</c:f>
                  <c:strCache>
                    <c:ptCount val="1"/>
                    <c:pt idx="0">
                      <c:v>Turkey</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{B097E7BA-B2FB-413C-BBA2-3C7C4707A401}</c15:txfldGUID>
                      <c15:f>Sheet2!$A$41</c15:f>
                      <c15:dlblFieldTableCache>
                        <c:ptCount val="1"/>
                        <c:pt idx="0">
                          <c:v>Turkey</c:v>
                        </c:pt>
                      </c15:dlblFieldTableCache>
                    </c15:dlblFTEntry>
                  </c15:dlblFieldTable>
                  <c15:showDataLabelsRange val="0"/>
                </c:ext>
                <c:ext xmlns:c16="http://schemas.microsoft.com/office/drawing/2014/chart" uri="{C3380CC4-5D6E-409C-BE32-E72D297353CC}">
                  <c16:uniqueId val="{00000021-43E0-4923-B605-592CB4CF0644}"/>
                </c:ext>
              </c:extLst>
            </c:dLbl>
            <c:dLbl>
              <c:idx val="34"/>
              <c:layout>
                <c:manualLayout>
                  <c:x val="-5.1231725641174453E-2"/>
                  <c:y val="-1.6922555733164941E-2"/>
                </c:manualLayout>
              </c:layout>
              <c:tx>
                <c:strRef>
                  <c:f>Sheet2!$A$42</c:f>
                  <c:strCache>
                    <c:ptCount val="1"/>
                    <c:pt idx="0">
                      <c:v>United Kingdom</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{62AF2D21-5DD6-4168-9EED-84A83862B57A}</c15:txfldGUID>
                      <c15:f>Sheet2!$A$42</c15:f>
                      <c15:dlblFieldTableCache>
                        <c:ptCount val="1"/>
                        <c:pt idx="0">
                          <c:v>United Kingdom</c:v>
                        </c:pt>
                      </c15:dlblFieldTableCache>
                    </c15:dlblFTEntry>
                  </c15:dlblFieldTable>
                  <c15:showDataLabelsRange val="0"/>
                </c:ext>
                <c:ext xmlns:c16="http://schemas.microsoft.com/office/drawing/2014/chart" uri="{C3380CC4-5D6E-409C-BE32-E72D297353CC}">
                  <c16:uniqueId val="{00000022-43E0-4923-B605-592CB4CF0644}"/>
                </c:ext>
              </c:extLst>
            </c:dLbl>
            <c:dLbl>
              <c:idx val="35"/>
              <c:layout>
                <c:manualLayout>
                  <c:x val="-5.1702919813156056E-2"/>
                  <c:y val="-1.8992856156138382E-2"/>
                </c:manualLayout>
              </c:layout>
              <c:tx>
                <c:strRef>
                  <c:f>Sheet2!$A$43</c:f>
                  <c:strCache>
                    <c:ptCount val="1"/>
                    <c:pt idx="0">
                      <c:v>United States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{5F454D0B-6782-49CB-9CCE-013D6C7C2140}</c15:txfldGUID>
                      <c15:f>Sheet2!$A$43</c15:f>
                      <c15:dlblFieldTableCache>
                        <c:ptCount val="1"/>
                        <c:pt idx="0">
                          <c:v>United States</c:v>
                        </c:pt>
                      </c15:dlblFieldTableCache>
                    </c15:dlblFTEntry>
                  </c15:dlblFieldTable>
                  <c15:showDataLabelsRange val="0"/>
                </c:ext>
                <c:ext xmlns:c16="http://schemas.microsoft.com/office/drawing/2014/chart" uri="{C3380CC4-5D6E-409C-BE32-E72D297353CC}">
                  <c16:uniqueId val="{00000023-43E0-4923-B605-592CB4CF0644}"/>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Sheet2!$AA$8:$AA$43</c:f>
              <c:numCache>
                <c:formatCode>0%</c:formatCode>
                <c:ptCount val="36"/>
                <c:pt idx="0">
                  <c:v>4.545454545454547E-2</c:v>
                </c:pt>
                <c:pt idx="1">
                  <c:v>4.1666666666666671E-2</c:v>
                </c:pt>
                <c:pt idx="2">
                  <c:v>8.3333333333333356E-2</c:v>
                </c:pt>
                <c:pt idx="3">
                  <c:v>0.62500000000000011</c:v>
                </c:pt>
                <c:pt idx="4">
                  <c:v>8.3333333333333356E-2</c:v>
                </c:pt>
                <c:pt idx="5">
                  <c:v>0.47619047619047622</c:v>
                </c:pt>
                <c:pt idx="6">
                  <c:v>8.695652173913046E-2</c:v>
                </c:pt>
                <c:pt idx="7">
                  <c:v>0.125</c:v>
                </c:pt>
                <c:pt idx="8">
                  <c:v>0.54166666666666652</c:v>
                </c:pt>
                <c:pt idx="9">
                  <c:v>4.1666666666666671E-2</c:v>
                </c:pt>
                <c:pt idx="10">
                  <c:v>8.3333333333333356E-2</c:v>
                </c:pt>
                <c:pt idx="11">
                  <c:v>4.1666666666666671E-2</c:v>
                </c:pt>
                <c:pt idx="12">
                  <c:v>0.47826086956521746</c:v>
                </c:pt>
                <c:pt idx="13">
                  <c:v>0.52173913043478282</c:v>
                </c:pt>
                <c:pt idx="14">
                  <c:v>0</c:v>
                </c:pt>
                <c:pt idx="15">
                  <c:v>8.695652173913046E-2</c:v>
                </c:pt>
                <c:pt idx="16">
                  <c:v>0.31578947368421062</c:v>
                </c:pt>
                <c:pt idx="17">
                  <c:v>0.16666666666666669</c:v>
                </c:pt>
                <c:pt idx="18">
                  <c:v>0.15000000000000002</c:v>
                </c:pt>
                <c:pt idx="19">
                  <c:v>0.21739130434782614</c:v>
                </c:pt>
                <c:pt idx="20">
                  <c:v>0.13636363636363635</c:v>
                </c:pt>
                <c:pt idx="21">
                  <c:v>0.59090909090909105</c:v>
                </c:pt>
                <c:pt idx="22">
                  <c:v>8.695652173913046E-2</c:v>
                </c:pt>
                <c:pt idx="23">
                  <c:v>5.000000000000001E-2</c:v>
                </c:pt>
                <c:pt idx="24">
                  <c:v>8.3333333333333356E-2</c:v>
                </c:pt>
                <c:pt idx="25">
                  <c:v>0.33333333333333331</c:v>
                </c:pt>
                <c:pt idx="26">
                  <c:v>0.3043478260869566</c:v>
                </c:pt>
                <c:pt idx="27">
                  <c:v>0.47058823529411775</c:v>
                </c:pt>
                <c:pt idx="28">
                  <c:v>0.3043478260869566</c:v>
                </c:pt>
                <c:pt idx="29">
                  <c:v>0</c:v>
                </c:pt>
                <c:pt idx="30">
                  <c:v>0.125</c:v>
                </c:pt>
                <c:pt idx="31">
                  <c:v>0.125</c:v>
                </c:pt>
                <c:pt idx="32">
                  <c:v>4.3478260869565223E-2</c:v>
                </c:pt>
                <c:pt idx="33">
                  <c:v>0.70000000000000007</c:v>
                </c:pt>
                <c:pt idx="34">
                  <c:v>0</c:v>
                </c:pt>
                <c:pt idx="35">
                  <c:v>4.3478260869565223E-2</c:v>
                </c:pt>
              </c:numCache>
            </c:numRef>
          </c:xVal>
          <c:yVal>
            <c:numRef>
              <c:f>Sheet2!$Z$8:$Z$43</c:f>
              <c:numCache>
                <c:formatCode>0%</c:formatCode>
                <c:ptCount val="36"/>
                <c:pt idx="0">
                  <c:v>0.45454545454545453</c:v>
                </c:pt>
                <c:pt idx="1">
                  <c:v>0.20833333333333337</c:v>
                </c:pt>
                <c:pt idx="2">
                  <c:v>0.20833333333333337</c:v>
                </c:pt>
                <c:pt idx="3">
                  <c:v>6.2500000000000014E-2</c:v>
                </c:pt>
                <c:pt idx="4">
                  <c:v>0.37500000000000006</c:v>
                </c:pt>
                <c:pt idx="5">
                  <c:v>0.1428571428571429</c:v>
                </c:pt>
                <c:pt idx="6">
                  <c:v>8.695652173913046E-2</c:v>
                </c:pt>
                <c:pt idx="7">
                  <c:v>0.37500000000000006</c:v>
                </c:pt>
                <c:pt idx="8">
                  <c:v>8.3333333333333356E-2</c:v>
                </c:pt>
                <c:pt idx="9">
                  <c:v>0.16666666666666669</c:v>
                </c:pt>
                <c:pt idx="10">
                  <c:v>0.125</c:v>
                </c:pt>
                <c:pt idx="11">
                  <c:v>0.125</c:v>
                </c:pt>
                <c:pt idx="12">
                  <c:v>8.695652173913046E-2</c:v>
                </c:pt>
                <c:pt idx="13">
                  <c:v>0</c:v>
                </c:pt>
                <c:pt idx="14">
                  <c:v>0.4210526315789474</c:v>
                </c:pt>
                <c:pt idx="15">
                  <c:v>0.26086956521739135</c:v>
                </c:pt>
                <c:pt idx="16">
                  <c:v>0.10526315789473685</c:v>
                </c:pt>
                <c:pt idx="17">
                  <c:v>8.3333333333333356E-2</c:v>
                </c:pt>
                <c:pt idx="18">
                  <c:v>0.25</c:v>
                </c:pt>
                <c:pt idx="19">
                  <c:v>0.21739130434782614</c:v>
                </c:pt>
                <c:pt idx="20">
                  <c:v>0.27272727272727276</c:v>
                </c:pt>
                <c:pt idx="21">
                  <c:v>0.13636363636363635</c:v>
                </c:pt>
                <c:pt idx="22">
                  <c:v>0.3478260869565219</c:v>
                </c:pt>
                <c:pt idx="23">
                  <c:v>0.35000000000000003</c:v>
                </c:pt>
                <c:pt idx="24">
                  <c:v>0.37500000000000006</c:v>
                </c:pt>
                <c:pt idx="25">
                  <c:v>0.125</c:v>
                </c:pt>
                <c:pt idx="26">
                  <c:v>4.3478260869565223E-2</c:v>
                </c:pt>
                <c:pt idx="27">
                  <c:v>0.11764705882352944</c:v>
                </c:pt>
                <c:pt idx="28">
                  <c:v>0.13043478260869568</c:v>
                </c:pt>
                <c:pt idx="29">
                  <c:v>8.3333333333333356E-2</c:v>
                </c:pt>
                <c:pt idx="30">
                  <c:v>0.125</c:v>
                </c:pt>
                <c:pt idx="31">
                  <c:v>0.37500000000000006</c:v>
                </c:pt>
                <c:pt idx="32">
                  <c:v>0.52173913043478282</c:v>
                </c:pt>
                <c:pt idx="33">
                  <c:v>0.1</c:v>
                </c:pt>
                <c:pt idx="34">
                  <c:v>0.33333333333333331</c:v>
                </c:pt>
                <c:pt idx="35">
                  <c:v>0.3043478260869566</c:v>
                </c:pt>
              </c:numCache>
            </c:numRef>
          </c:yVal>
          <c:smooth val="0"/>
          <c:extLst>
            <c:ext xmlns:c16="http://schemas.microsoft.com/office/drawing/2014/chart" uri="{C3380CC4-5D6E-409C-BE32-E72D297353CC}">
              <c16:uniqueId val="{00000024-43E0-4923-B605-592CB4CF0644}"/>
            </c:ext>
          </c:extLst>
        </c:ser>
        <c:ser>
          <c:idx val="1"/>
          <c:order val="1"/>
          <c:tx>
            <c:strRef>
              <c:f>Sheet2!$B$6</c:f>
              <c:strCache>
                <c:ptCount val="1"/>
                <c:pt idx="0">
                  <c:v>IW</c:v>
                </c:pt>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Sheet2!$B$7:$B$43</c:f>
            </c:numRef>
          </c:yVal>
          <c:smooth val="0"/>
          <c:extLst>
            <c:ext xmlns:c16="http://schemas.microsoft.com/office/drawing/2014/chart" uri="{C3380CC4-5D6E-409C-BE32-E72D297353CC}">
              <c16:uniqueId val="{00000025-43E0-4923-B605-592CB4CF0644}"/>
            </c:ext>
          </c:extLst>
        </c:ser>
        <c:ser>
          <c:idx val="2"/>
          <c:order val="2"/>
          <c:tx>
            <c:strRef>
              <c:f>Sheet2!$C$6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Sheet2!$C$7:$C$43</c:f>
            </c:numRef>
          </c:yVal>
          <c:smooth val="0"/>
          <c:extLst>
            <c:ext xmlns:c16="http://schemas.microsoft.com/office/drawing/2014/chart" uri="{C3380CC4-5D6E-409C-BE32-E72D297353CC}">
              <c16:uniqueId val="{00000026-43E0-4923-B605-592CB4CF0644}"/>
            </c:ext>
          </c:extLst>
        </c:ser>
        <c:ser>
          <c:idx val="3"/>
          <c:order val="3"/>
          <c:tx>
            <c:strRef>
              <c:f>Sheet2!$D$6</c:f>
              <c:strCache>
                <c:ptCount val="1"/>
                <c:pt idx="0">
                  <c:v>JE</c:v>
                </c:pt>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Sheet2!$D$7:$D$43</c:f>
            </c:numRef>
          </c:yVal>
          <c:smooth val="0"/>
          <c:extLst>
            <c:ext xmlns:c16="http://schemas.microsoft.com/office/drawing/2014/chart" uri="{C3380CC4-5D6E-409C-BE32-E72D297353CC}">
              <c16:uniqueId val="{00000027-43E0-4923-B605-592CB4CF0644}"/>
            </c:ext>
          </c:extLst>
        </c:ser>
        <c:ser>
          <c:idx val="4"/>
          <c:order val="4"/>
          <c:tx>
            <c:strRef>
              <c:f>Sheet2!$E$6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Sheet2!$E$7:$E$43</c:f>
            </c:numRef>
          </c:yVal>
          <c:smooth val="0"/>
          <c:extLst>
            <c:ext xmlns:c16="http://schemas.microsoft.com/office/drawing/2014/chart" uri="{C3380CC4-5D6E-409C-BE32-E72D297353CC}">
              <c16:uniqueId val="{00000028-43E0-4923-B605-592CB4CF0644}"/>
            </c:ext>
          </c:extLst>
        </c:ser>
        <c:ser>
          <c:idx val="5"/>
          <c:order val="5"/>
          <c:tx>
            <c:strRef>
              <c:f>Sheet2!$F$6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Sheet2!$F$7:$F$43</c:f>
            </c:numRef>
          </c:yVal>
          <c:smooth val="0"/>
          <c:extLst>
            <c:ext xmlns:c16="http://schemas.microsoft.com/office/drawing/2014/chart" uri="{C3380CC4-5D6E-409C-BE32-E72D297353CC}">
              <c16:uniqueId val="{00000029-43E0-4923-B605-592CB4CF0644}"/>
            </c:ext>
          </c:extLst>
        </c:ser>
        <c:ser>
          <c:idx val="6"/>
          <c:order val="6"/>
          <c:tx>
            <c:strRef>
              <c:f>Sheet2!$G$6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Sheet2!$G$7:$G$43</c:f>
            </c:numRef>
          </c:yVal>
          <c:smooth val="0"/>
          <c:extLst>
            <c:ext xmlns:c16="http://schemas.microsoft.com/office/drawing/2014/chart" uri="{C3380CC4-5D6E-409C-BE32-E72D297353CC}">
              <c16:uniqueId val="{0000002A-43E0-4923-B605-592CB4CF0644}"/>
            </c:ext>
          </c:extLst>
        </c:ser>
        <c:ser>
          <c:idx val="7"/>
          <c:order val="7"/>
          <c:tx>
            <c:strRef>
              <c:f>Sheet2!$H$6</c:f>
              <c:strCache>
                <c:ptCount val="1"/>
                <c:pt idx="0">
                  <c:v>HO</c:v>
                </c:pt>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Sheet2!$H$7:$H$43</c:f>
            </c:numRef>
          </c:yVal>
          <c:smooth val="0"/>
          <c:extLst>
            <c:ext xmlns:c16="http://schemas.microsoft.com/office/drawing/2014/chart" uri="{C3380CC4-5D6E-409C-BE32-E72D297353CC}">
              <c16:uniqueId val="{0000002B-43E0-4923-B605-592CB4CF0644}"/>
            </c:ext>
          </c:extLst>
        </c:ser>
        <c:ser>
          <c:idx val="8"/>
          <c:order val="8"/>
          <c:tx>
            <c:strRef>
              <c:f>Sheet2!$I$6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Sheet2!$I$7:$I$43</c:f>
            </c:numRef>
          </c:yVal>
          <c:smooth val="0"/>
          <c:extLst>
            <c:ext xmlns:c16="http://schemas.microsoft.com/office/drawing/2014/chart" uri="{C3380CC4-5D6E-409C-BE32-E72D297353CC}">
              <c16:uniqueId val="{0000002C-43E0-4923-B605-592CB4CF0644}"/>
            </c:ext>
          </c:extLst>
        </c:ser>
        <c:ser>
          <c:idx val="9"/>
          <c:order val="9"/>
          <c:tx>
            <c:strRef>
              <c:f>Sheet2!$J$6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Sheet2!$J$7:$J$43</c:f>
            </c:numRef>
          </c:yVal>
          <c:smooth val="0"/>
          <c:extLst>
            <c:ext xmlns:c16="http://schemas.microsoft.com/office/drawing/2014/chart" uri="{C3380CC4-5D6E-409C-BE32-E72D297353CC}">
              <c16:uniqueId val="{0000002D-43E0-4923-B605-592CB4CF0644}"/>
            </c:ext>
          </c:extLst>
        </c:ser>
        <c:ser>
          <c:idx val="10"/>
          <c:order val="10"/>
          <c:tx>
            <c:strRef>
              <c:f>Sheet2!$K$6</c:f>
              <c:strCache>
                <c:ptCount val="1"/>
                <c:pt idx="0">
                  <c:v>WL</c:v>
                </c:pt>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Sheet2!$K$7:$K$43</c:f>
            </c:numRef>
          </c:yVal>
          <c:smooth val="0"/>
          <c:extLst>
            <c:ext xmlns:c16="http://schemas.microsoft.com/office/drawing/2014/chart" uri="{C3380CC4-5D6E-409C-BE32-E72D297353CC}">
              <c16:uniqueId val="{0000002E-43E0-4923-B605-592CB4CF0644}"/>
            </c:ext>
          </c:extLst>
        </c:ser>
        <c:ser>
          <c:idx val="11"/>
          <c:order val="11"/>
          <c:tx>
            <c:strRef>
              <c:f>Sheet2!$L$6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Sheet2!$L$7:$L$43</c:f>
            </c:numRef>
          </c:yVal>
          <c:smooth val="0"/>
          <c:extLst>
            <c:ext xmlns:c16="http://schemas.microsoft.com/office/drawing/2014/chart" uri="{C3380CC4-5D6E-409C-BE32-E72D297353CC}">
              <c16:uniqueId val="{0000002F-43E0-4923-B605-592CB4CF0644}"/>
            </c:ext>
          </c:extLst>
        </c:ser>
        <c:ser>
          <c:idx val="12"/>
          <c:order val="12"/>
          <c:tx>
            <c:strRef>
              <c:f>Sheet2!$M$6</c:f>
              <c:strCache>
                <c:ptCount val="1"/>
                <c:pt idx="0">
                  <c:v>HS</c:v>
                </c:pt>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Sheet2!$M$7:$M$43</c:f>
            </c:numRef>
          </c:yVal>
          <c:smooth val="0"/>
          <c:extLst>
            <c:ext xmlns:c16="http://schemas.microsoft.com/office/drawing/2014/chart" uri="{C3380CC4-5D6E-409C-BE32-E72D297353CC}">
              <c16:uniqueId val="{00000030-43E0-4923-B605-592CB4CF0644}"/>
            </c:ext>
          </c:extLst>
        </c:ser>
        <c:ser>
          <c:idx val="13"/>
          <c:order val="13"/>
          <c:tx>
            <c:strRef>
              <c:f>Sheet2!$N$6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Sheet2!$N$7:$N$43</c:f>
            </c:numRef>
          </c:yVal>
          <c:smooth val="0"/>
          <c:extLst>
            <c:ext xmlns:c16="http://schemas.microsoft.com/office/drawing/2014/chart" uri="{C3380CC4-5D6E-409C-BE32-E72D297353CC}">
              <c16:uniqueId val="{00000031-43E0-4923-B605-592CB4CF0644}"/>
            </c:ext>
          </c:extLst>
        </c:ser>
        <c:ser>
          <c:idx val="14"/>
          <c:order val="14"/>
          <c:tx>
            <c:strRef>
              <c:f>Sheet2!$O$6</c:f>
              <c:strCache>
                <c:ptCount val="1"/>
                <c:pt idx="0">
                  <c:v>ES</c:v>
                </c:pt>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Sheet2!$O$7:$O$43</c:f>
            </c:numRef>
          </c:yVal>
          <c:smooth val="0"/>
          <c:extLst>
            <c:ext xmlns:c16="http://schemas.microsoft.com/office/drawing/2014/chart" uri="{C3380CC4-5D6E-409C-BE32-E72D297353CC}">
              <c16:uniqueId val="{00000032-43E0-4923-B605-592CB4CF0644}"/>
            </c:ext>
          </c:extLst>
        </c:ser>
        <c:ser>
          <c:idx val="15"/>
          <c:order val="15"/>
          <c:tx>
            <c:strRef>
              <c:f>Sheet2!$P$6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Sheet2!$P$7:$P$43</c:f>
            </c:numRef>
          </c:yVal>
          <c:smooth val="0"/>
          <c:extLst>
            <c:ext xmlns:c16="http://schemas.microsoft.com/office/drawing/2014/chart" uri="{C3380CC4-5D6E-409C-BE32-E72D297353CC}">
              <c16:uniqueId val="{00000033-43E0-4923-B605-592CB4CF0644}"/>
            </c:ext>
          </c:extLst>
        </c:ser>
        <c:ser>
          <c:idx val="16"/>
          <c:order val="16"/>
          <c:tx>
            <c:strRef>
              <c:f>Sheet2!$Q$6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Sheet2!$Q$7:$Q$43</c:f>
            </c:numRef>
          </c:yVal>
          <c:smooth val="0"/>
          <c:extLst>
            <c:ext xmlns:c16="http://schemas.microsoft.com/office/drawing/2014/chart" uri="{C3380CC4-5D6E-409C-BE32-E72D297353CC}">
              <c16:uniqueId val="{00000034-43E0-4923-B605-592CB4CF0644}"/>
            </c:ext>
          </c:extLst>
        </c:ser>
        <c:ser>
          <c:idx val="17"/>
          <c:order val="17"/>
          <c:tx>
            <c:strRef>
              <c:f>Sheet2!$R$6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Sheet2!$R$7:$R$43</c:f>
            </c:numRef>
          </c:yVal>
          <c:smooth val="0"/>
          <c:extLst>
            <c:ext xmlns:c16="http://schemas.microsoft.com/office/drawing/2014/chart" uri="{C3380CC4-5D6E-409C-BE32-E72D297353CC}">
              <c16:uniqueId val="{00000035-43E0-4923-B605-592CB4CF0644}"/>
            </c:ext>
          </c:extLst>
        </c:ser>
        <c:ser>
          <c:idx val="18"/>
          <c:order val="18"/>
          <c:tx>
            <c:strRef>
              <c:f>Sheet2!$S$6</c:f>
              <c:strCache>
                <c:ptCount val="1"/>
                <c:pt idx="0">
                  <c:v>CG</c:v>
                </c:pt>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Sheet2!$S$7:$S$43</c:f>
            </c:numRef>
          </c:yVal>
          <c:smooth val="0"/>
          <c:extLst>
            <c:ext xmlns:c16="http://schemas.microsoft.com/office/drawing/2014/chart" uri="{C3380CC4-5D6E-409C-BE32-E72D297353CC}">
              <c16:uniqueId val="{00000036-43E0-4923-B605-592CB4CF0644}"/>
            </c:ext>
          </c:extLst>
        </c:ser>
        <c:ser>
          <c:idx val="19"/>
          <c:order val="19"/>
          <c:tx>
            <c:strRef>
              <c:f>Sheet2!$T$6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Sheet2!$T$7:$T$43</c:f>
            </c:numRef>
          </c:yVal>
          <c:smooth val="0"/>
          <c:extLst>
            <c:ext xmlns:c16="http://schemas.microsoft.com/office/drawing/2014/chart" uri="{C3380CC4-5D6E-409C-BE32-E72D297353CC}">
              <c16:uniqueId val="{00000037-43E0-4923-B605-592CB4CF0644}"/>
            </c:ext>
          </c:extLst>
        </c:ser>
        <c:ser>
          <c:idx val="20"/>
          <c:order val="20"/>
          <c:tx>
            <c:strRef>
              <c:f>Sheet2!$U$6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Sheet2!$U$7:$U$43</c:f>
            </c:numRef>
          </c:yVal>
          <c:smooth val="0"/>
          <c:extLst>
            <c:ext xmlns:c16="http://schemas.microsoft.com/office/drawing/2014/chart" uri="{C3380CC4-5D6E-409C-BE32-E72D297353CC}">
              <c16:uniqueId val="{00000038-43E0-4923-B605-592CB4CF0644}"/>
            </c:ext>
          </c:extLst>
        </c:ser>
        <c:ser>
          <c:idx val="21"/>
          <c:order val="21"/>
          <c:tx>
            <c:strRef>
              <c:f>Sheet2!$V$6</c:f>
              <c:strCache>
                <c:ptCount val="1"/>
                <c:pt idx="0">
                  <c:v>EQ</c:v>
                </c:pt>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Sheet2!$V$7:$V$43</c:f>
            </c:numRef>
          </c:yVal>
          <c:smooth val="0"/>
          <c:extLst>
            <c:ext xmlns:c16="http://schemas.microsoft.com/office/drawing/2014/chart" uri="{C3380CC4-5D6E-409C-BE32-E72D297353CC}">
              <c16:uniqueId val="{00000039-43E0-4923-B605-592CB4CF0644}"/>
            </c:ext>
          </c:extLst>
        </c:ser>
        <c:ser>
          <c:idx val="22"/>
          <c:order val="22"/>
          <c:tx>
            <c:strRef>
              <c:f>Sheet2!$W$6</c:f>
              <c:strCache>
                <c:ptCount val="1"/>
                <c:pt idx="0">
                  <c:v>PS</c:v>
                </c:pt>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Sheet2!$W$7:$W$43</c:f>
            </c:numRef>
          </c:yVal>
          <c:smooth val="0"/>
          <c:extLst>
            <c:ext xmlns:c16="http://schemas.microsoft.com/office/drawing/2014/chart" uri="{C3380CC4-5D6E-409C-BE32-E72D297353CC}">
              <c16:uniqueId val="{0000003A-43E0-4923-B605-592CB4CF0644}"/>
            </c:ext>
          </c:extLst>
        </c:ser>
        <c:ser>
          <c:idx val="23"/>
          <c:order val="23"/>
          <c:tx>
            <c:strRef>
              <c:f>Sheet2!$X$6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Sheet2!$X$7:$X$43</c:f>
            </c:numRef>
          </c:yVal>
          <c:smooth val="0"/>
          <c:extLst>
            <c:ext xmlns:c16="http://schemas.microsoft.com/office/drawing/2014/chart" uri="{C3380CC4-5D6E-409C-BE32-E72D297353CC}">
              <c16:uniqueId val="{0000003B-43E0-4923-B605-592CB4CF0644}"/>
            </c:ext>
          </c:extLst>
        </c:ser>
        <c:ser>
          <c:idx val="24"/>
          <c:order val="24"/>
          <c:tx>
            <c:strRef>
              <c:f>Sheet2!$Y$6</c:f>
              <c:strCache>
                <c:ptCount val="1"/>
                <c:pt idx="0">
                  <c:v>SW</c:v>
                </c:pt>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Sheet2!$Y$7:$Y$43</c:f>
            </c:numRef>
          </c:yVal>
          <c:smooth val="0"/>
          <c:extLst>
            <c:ext xmlns:c16="http://schemas.microsoft.com/office/drawing/2014/chart" uri="{C3380CC4-5D6E-409C-BE32-E72D297353CC}">
              <c16:uniqueId val="{0000003C-43E0-4923-B605-592CB4CF0644}"/>
            </c:ext>
          </c:extLst>
        </c:ser>
        <c:ser>
          <c:idx val="25"/>
          <c:order val="25"/>
          <c:tx>
            <c:strRef>
              <c:f>Sheet2!$Z$6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Sheet2!$Z$7:$Z$43</c:f>
              <c:numCache>
                <c:formatCode>0%</c:formatCode>
                <c:ptCount val="37"/>
                <c:pt idx="0" formatCode="General">
                  <c:v>0</c:v>
                </c:pt>
                <c:pt idx="1">
                  <c:v>0.45454545454545453</c:v>
                </c:pt>
                <c:pt idx="2">
                  <c:v>0.20833333333333337</c:v>
                </c:pt>
                <c:pt idx="3">
                  <c:v>0.20833333333333337</c:v>
                </c:pt>
                <c:pt idx="4">
                  <c:v>6.2500000000000014E-2</c:v>
                </c:pt>
                <c:pt idx="5">
                  <c:v>0.37500000000000006</c:v>
                </c:pt>
                <c:pt idx="6">
                  <c:v>0.1428571428571429</c:v>
                </c:pt>
                <c:pt idx="7">
                  <c:v>8.695652173913046E-2</c:v>
                </c:pt>
                <c:pt idx="8">
                  <c:v>0.37500000000000006</c:v>
                </c:pt>
                <c:pt idx="9">
                  <c:v>8.3333333333333356E-2</c:v>
                </c:pt>
                <c:pt idx="10">
                  <c:v>0.16666666666666669</c:v>
                </c:pt>
                <c:pt idx="11">
                  <c:v>0.125</c:v>
                </c:pt>
                <c:pt idx="12">
                  <c:v>0.125</c:v>
                </c:pt>
                <c:pt idx="13">
                  <c:v>8.695652173913046E-2</c:v>
                </c:pt>
                <c:pt idx="14">
                  <c:v>0</c:v>
                </c:pt>
                <c:pt idx="15">
                  <c:v>0.4210526315789474</c:v>
                </c:pt>
                <c:pt idx="16">
                  <c:v>0.26086956521739135</c:v>
                </c:pt>
                <c:pt idx="17">
                  <c:v>0.10526315789473685</c:v>
                </c:pt>
                <c:pt idx="18">
                  <c:v>8.3333333333333356E-2</c:v>
                </c:pt>
                <c:pt idx="19">
                  <c:v>0.25</c:v>
                </c:pt>
                <c:pt idx="20">
                  <c:v>0.21739130434782614</c:v>
                </c:pt>
                <c:pt idx="21">
                  <c:v>0.27272727272727276</c:v>
                </c:pt>
                <c:pt idx="22">
                  <c:v>0.13636363636363635</c:v>
                </c:pt>
                <c:pt idx="23">
                  <c:v>0.3478260869565219</c:v>
                </c:pt>
                <c:pt idx="24">
                  <c:v>0.35000000000000003</c:v>
                </c:pt>
                <c:pt idx="25">
                  <c:v>0.37500000000000006</c:v>
                </c:pt>
                <c:pt idx="26">
                  <c:v>0.125</c:v>
                </c:pt>
                <c:pt idx="27">
                  <c:v>4.3478260869565223E-2</c:v>
                </c:pt>
                <c:pt idx="28">
                  <c:v>0.11764705882352944</c:v>
                </c:pt>
                <c:pt idx="29">
                  <c:v>0.13043478260869568</c:v>
                </c:pt>
                <c:pt idx="30">
                  <c:v>8.3333333333333356E-2</c:v>
                </c:pt>
                <c:pt idx="31">
                  <c:v>0.125</c:v>
                </c:pt>
                <c:pt idx="32">
                  <c:v>0.37500000000000006</c:v>
                </c:pt>
                <c:pt idx="33">
                  <c:v>0.52173913043478282</c:v>
                </c:pt>
                <c:pt idx="34">
                  <c:v>0.1</c:v>
                </c:pt>
                <c:pt idx="35">
                  <c:v>0.33333333333333331</c:v>
                </c:pt>
                <c:pt idx="36">
                  <c:v>0.3043478260869566</c:v>
                </c:pt>
              </c:numCache>
            </c:numRef>
          </c:yVal>
          <c:smooth val="0"/>
          <c:extLst>
            <c:ext xmlns:c16="http://schemas.microsoft.com/office/drawing/2014/chart" uri="{C3380CC4-5D6E-409C-BE32-E72D297353CC}">
              <c16:uniqueId val="{0000003D-43E0-4923-B605-592CB4CF0644}"/>
            </c:ext>
          </c:extLst>
        </c:ser>
        <c:ser>
          <c:idx val="26"/>
          <c:order val="26"/>
          <c:tx>
            <c:strRef>
              <c:f>Sheet2!$AA$6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Sheet2!$AA$7:$AA$43</c:f>
              <c:numCache>
                <c:formatCode>0%</c:formatCode>
                <c:ptCount val="37"/>
                <c:pt idx="0" formatCode="General">
                  <c:v>0</c:v>
                </c:pt>
                <c:pt idx="1">
                  <c:v>4.545454545454547E-2</c:v>
                </c:pt>
                <c:pt idx="2">
                  <c:v>4.1666666666666671E-2</c:v>
                </c:pt>
                <c:pt idx="3">
                  <c:v>8.3333333333333356E-2</c:v>
                </c:pt>
                <c:pt idx="4">
                  <c:v>0.62500000000000011</c:v>
                </c:pt>
                <c:pt idx="5">
                  <c:v>8.3333333333333356E-2</c:v>
                </c:pt>
                <c:pt idx="6">
                  <c:v>0.47619047619047622</c:v>
                </c:pt>
                <c:pt idx="7">
                  <c:v>8.695652173913046E-2</c:v>
                </c:pt>
                <c:pt idx="8">
                  <c:v>0.125</c:v>
                </c:pt>
                <c:pt idx="9">
                  <c:v>0.54166666666666652</c:v>
                </c:pt>
                <c:pt idx="10">
                  <c:v>4.1666666666666671E-2</c:v>
                </c:pt>
                <c:pt idx="11">
                  <c:v>8.3333333333333356E-2</c:v>
                </c:pt>
                <c:pt idx="12">
                  <c:v>4.1666666666666671E-2</c:v>
                </c:pt>
                <c:pt idx="13">
                  <c:v>0.47826086956521746</c:v>
                </c:pt>
                <c:pt idx="14">
                  <c:v>0.52173913043478282</c:v>
                </c:pt>
                <c:pt idx="15">
                  <c:v>0</c:v>
                </c:pt>
                <c:pt idx="16">
                  <c:v>8.695652173913046E-2</c:v>
                </c:pt>
                <c:pt idx="17">
                  <c:v>0.31578947368421062</c:v>
                </c:pt>
                <c:pt idx="18">
                  <c:v>0.16666666666666669</c:v>
                </c:pt>
                <c:pt idx="19">
                  <c:v>0.15000000000000002</c:v>
                </c:pt>
                <c:pt idx="20">
                  <c:v>0.21739130434782614</c:v>
                </c:pt>
                <c:pt idx="21">
                  <c:v>0.13636363636363635</c:v>
                </c:pt>
                <c:pt idx="22">
                  <c:v>0.59090909090909105</c:v>
                </c:pt>
                <c:pt idx="23">
                  <c:v>8.695652173913046E-2</c:v>
                </c:pt>
                <c:pt idx="24">
                  <c:v>5.000000000000001E-2</c:v>
                </c:pt>
                <c:pt idx="25">
                  <c:v>8.3333333333333356E-2</c:v>
                </c:pt>
                <c:pt idx="26">
                  <c:v>0.33333333333333331</c:v>
                </c:pt>
                <c:pt idx="27">
                  <c:v>0.3043478260869566</c:v>
                </c:pt>
                <c:pt idx="28">
                  <c:v>0.47058823529411775</c:v>
                </c:pt>
                <c:pt idx="29">
                  <c:v>0.3043478260869566</c:v>
                </c:pt>
                <c:pt idx="30">
                  <c:v>0</c:v>
                </c:pt>
                <c:pt idx="31">
                  <c:v>0.125</c:v>
                </c:pt>
                <c:pt idx="32">
                  <c:v>0.125</c:v>
                </c:pt>
                <c:pt idx="33">
                  <c:v>4.3478260869565223E-2</c:v>
                </c:pt>
                <c:pt idx="34">
                  <c:v>0.70000000000000007</c:v>
                </c:pt>
                <c:pt idx="35">
                  <c:v>0</c:v>
                </c:pt>
                <c:pt idx="36">
                  <c:v>4.3478260869565223E-2</c:v>
                </c:pt>
              </c:numCache>
            </c:numRef>
          </c:yVal>
          <c:smooth val="0"/>
          <c:extLst>
            <c:ext xmlns:c16="http://schemas.microsoft.com/office/drawing/2014/chart" uri="{C3380CC4-5D6E-409C-BE32-E72D297353CC}">
              <c16:uniqueId val="{0000003E-43E0-4923-B605-592CB4CF0644}"/>
            </c:ext>
          </c:extLst>
        </c:ser>
        <c:ser>
          <c:idx val="27"/>
          <c:order val="27"/>
          <c:tx>
            <c:strRef>
              <c:f>Sheet2!$AB$6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Sheet2!$AB$7:$AB$43</c:f>
              <c:numCache>
                <c:formatCode>General</c:formatCode>
                <c:ptCount val="37"/>
                <c:pt idx="0">
                  <c:v>0</c:v>
                </c:pt>
                <c:pt idx="1">
                  <c:v>10</c:v>
                </c:pt>
                <c:pt idx="2">
                  <c:v>5</c:v>
                </c:pt>
                <c:pt idx="3">
                  <c:v>5</c:v>
                </c:pt>
                <c:pt idx="4">
                  <c:v>1</c:v>
                </c:pt>
                <c:pt idx="5">
                  <c:v>9</c:v>
                </c:pt>
                <c:pt idx="6">
                  <c:v>3</c:v>
                </c:pt>
                <c:pt idx="7">
                  <c:v>2</c:v>
                </c:pt>
                <c:pt idx="8">
                  <c:v>9</c:v>
                </c:pt>
                <c:pt idx="9">
                  <c:v>2</c:v>
                </c:pt>
                <c:pt idx="10">
                  <c:v>4</c:v>
                </c:pt>
                <c:pt idx="11">
                  <c:v>3</c:v>
                </c:pt>
                <c:pt idx="12">
                  <c:v>3</c:v>
                </c:pt>
                <c:pt idx="13">
                  <c:v>2</c:v>
                </c:pt>
                <c:pt idx="14">
                  <c:v>0</c:v>
                </c:pt>
                <c:pt idx="15">
                  <c:v>8</c:v>
                </c:pt>
                <c:pt idx="16">
                  <c:v>6</c:v>
                </c:pt>
                <c:pt idx="17">
                  <c:v>2</c:v>
                </c:pt>
                <c:pt idx="18">
                  <c:v>2</c:v>
                </c:pt>
                <c:pt idx="19">
                  <c:v>5</c:v>
                </c:pt>
                <c:pt idx="20">
                  <c:v>5</c:v>
                </c:pt>
                <c:pt idx="21">
                  <c:v>6</c:v>
                </c:pt>
                <c:pt idx="22">
                  <c:v>3</c:v>
                </c:pt>
                <c:pt idx="23">
                  <c:v>8</c:v>
                </c:pt>
                <c:pt idx="24">
                  <c:v>7</c:v>
                </c:pt>
                <c:pt idx="25">
                  <c:v>9</c:v>
                </c:pt>
                <c:pt idx="26">
                  <c:v>3</c:v>
                </c:pt>
                <c:pt idx="27">
                  <c:v>1</c:v>
                </c:pt>
                <c:pt idx="28">
                  <c:v>2</c:v>
                </c:pt>
                <c:pt idx="29">
                  <c:v>3</c:v>
                </c:pt>
                <c:pt idx="30">
                  <c:v>2</c:v>
                </c:pt>
                <c:pt idx="31">
                  <c:v>3</c:v>
                </c:pt>
                <c:pt idx="32">
                  <c:v>9</c:v>
                </c:pt>
                <c:pt idx="33">
                  <c:v>12</c:v>
                </c:pt>
                <c:pt idx="34">
                  <c:v>2</c:v>
                </c:pt>
                <c:pt idx="35">
                  <c:v>8</c:v>
                </c:pt>
                <c:pt idx="36">
                  <c:v>7</c:v>
                </c:pt>
              </c:numCache>
            </c:numRef>
          </c:yVal>
          <c:smooth val="0"/>
          <c:extLst>
            <c:ext xmlns:c16="http://schemas.microsoft.com/office/drawing/2014/chart" uri="{C3380CC4-5D6E-409C-BE32-E72D297353CC}">
              <c16:uniqueId val="{0000003F-43E0-4923-B605-592CB4CF0644}"/>
            </c:ext>
          </c:extLst>
        </c:ser>
        <c:ser>
          <c:idx val="28"/>
          <c:order val="28"/>
          <c:tx>
            <c:strRef>
              <c:f>Sheet2!$AC$6</c:f>
              <c:strCache>
                <c:ptCount val="1"/>
              </c:strCache>
            </c:strRef>
          </c:tx>
          <c:spPr>
            <a:ln w="28575">
              <a:noFill/>
            </a:ln>
          </c:spPr>
          <c:xVal>
            <c:strRef>
              <c:f>Sheet2!$A$7:$A$43</c:f>
              <c:strCache>
                <c:ptCount val="37"/>
                <c:pt idx="0">
                  <c:v>Names</c:v>
                </c:pt>
                <c:pt idx="1">
                  <c:v>Australia</c:v>
                </c:pt>
                <c:pt idx="2">
                  <c:v>Austria</c:v>
                </c:pt>
                <c:pt idx="3">
                  <c:v>Belgium</c:v>
                </c:pt>
                <c:pt idx="4">
                  <c:v>Brazil</c:v>
                </c:pt>
                <c:pt idx="5">
                  <c:v>Canada</c:v>
                </c:pt>
                <c:pt idx="6">
                  <c:v>Chile</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Israel</c:v>
                </c:pt>
                <c:pt idx="18">
                  <c:v>Italy</c:v>
                </c:pt>
                <c:pt idx="19">
                  <c:v>Japan</c:v>
                </c:pt>
                <c:pt idx="20">
                  <c:v>Korea</c:v>
                </c:pt>
                <c:pt idx="21">
                  <c:v>Luxembourg</c:v>
                </c:pt>
                <c:pt idx="22">
                  <c:v>Mexico</c:v>
                </c:pt>
                <c:pt idx="23">
                  <c:v>Netherlands</c:v>
                </c:pt>
                <c:pt idx="24">
                  <c:v>New Zealand</c:v>
                </c:pt>
                <c:pt idx="25">
                  <c:v>Norway</c:v>
                </c:pt>
                <c:pt idx="26">
                  <c:v>Poland</c:v>
                </c:pt>
                <c:pt idx="27">
                  <c:v>Portugal</c:v>
                </c:pt>
                <c:pt idx="28">
                  <c:v>Russian federation</c:v>
                </c:pt>
                <c:pt idx="29">
                  <c:v>Slovak Republic</c:v>
                </c:pt>
                <c:pt idx="30">
                  <c:v>Slovenia</c:v>
                </c:pt>
                <c:pt idx="31">
                  <c:v>Spain</c:v>
                </c:pt>
                <c:pt idx="32">
                  <c:v>Sweden</c:v>
                </c:pt>
                <c:pt idx="33">
                  <c:v>Switzerland</c:v>
                </c:pt>
                <c:pt idx="34">
                  <c:v>Turkey</c:v>
                </c:pt>
                <c:pt idx="35">
                  <c:v>United Kingdom</c:v>
                </c:pt>
                <c:pt idx="36">
                  <c:v>United States</c:v>
                </c:pt>
              </c:strCache>
            </c:strRef>
          </c:xVal>
          <c:yVal>
            <c:numRef>
              <c:f>Sheet2!$AC$7:$AC$43</c:f>
              <c:numCache>
                <c:formatCode>General</c:formatCode>
                <c:ptCount val="37"/>
                <c:pt idx="0">
                  <c:v>0</c:v>
                </c:pt>
                <c:pt idx="1">
                  <c:v>1</c:v>
                </c:pt>
                <c:pt idx="2">
                  <c:v>1</c:v>
                </c:pt>
                <c:pt idx="3">
                  <c:v>2</c:v>
                </c:pt>
                <c:pt idx="4">
                  <c:v>10</c:v>
                </c:pt>
                <c:pt idx="5">
                  <c:v>2</c:v>
                </c:pt>
                <c:pt idx="6">
                  <c:v>10</c:v>
                </c:pt>
                <c:pt idx="7">
                  <c:v>2</c:v>
                </c:pt>
                <c:pt idx="8">
                  <c:v>3</c:v>
                </c:pt>
                <c:pt idx="9">
                  <c:v>13</c:v>
                </c:pt>
                <c:pt idx="10">
                  <c:v>1</c:v>
                </c:pt>
                <c:pt idx="11">
                  <c:v>2</c:v>
                </c:pt>
                <c:pt idx="12">
                  <c:v>1</c:v>
                </c:pt>
                <c:pt idx="13">
                  <c:v>11</c:v>
                </c:pt>
                <c:pt idx="14">
                  <c:v>12</c:v>
                </c:pt>
                <c:pt idx="15">
                  <c:v>0</c:v>
                </c:pt>
                <c:pt idx="16">
                  <c:v>2</c:v>
                </c:pt>
                <c:pt idx="17">
                  <c:v>6</c:v>
                </c:pt>
                <c:pt idx="18">
                  <c:v>4</c:v>
                </c:pt>
                <c:pt idx="19">
                  <c:v>3</c:v>
                </c:pt>
                <c:pt idx="20">
                  <c:v>5</c:v>
                </c:pt>
                <c:pt idx="21">
                  <c:v>3</c:v>
                </c:pt>
                <c:pt idx="22">
                  <c:v>13</c:v>
                </c:pt>
                <c:pt idx="23">
                  <c:v>2</c:v>
                </c:pt>
                <c:pt idx="24">
                  <c:v>1</c:v>
                </c:pt>
                <c:pt idx="25">
                  <c:v>2</c:v>
                </c:pt>
                <c:pt idx="26">
                  <c:v>8</c:v>
                </c:pt>
                <c:pt idx="27">
                  <c:v>7</c:v>
                </c:pt>
                <c:pt idx="28">
                  <c:v>8</c:v>
                </c:pt>
                <c:pt idx="29">
                  <c:v>7</c:v>
                </c:pt>
                <c:pt idx="30">
                  <c:v>0</c:v>
                </c:pt>
                <c:pt idx="31">
                  <c:v>3</c:v>
                </c:pt>
                <c:pt idx="32">
                  <c:v>3</c:v>
                </c:pt>
                <c:pt idx="33">
                  <c:v>1</c:v>
                </c:pt>
                <c:pt idx="34">
                  <c:v>14</c:v>
                </c:pt>
                <c:pt idx="35">
                  <c:v>0</c:v>
                </c:pt>
                <c:pt idx="36">
                  <c:v>1</c:v>
                </c:pt>
              </c:numCache>
            </c:numRef>
          </c:yVal>
          <c:smooth val="0"/>
          <c:extLst>
            <c:ext xmlns:c16="http://schemas.microsoft.com/office/drawing/2014/chart" uri="{C3380CC4-5D6E-409C-BE32-E72D297353CC}">
              <c16:uniqueId val="{00000040-43E0-4923-B605-592CB4CF0644}"/>
            </c:ext>
          </c:extLst>
        </c:ser>
        <c:dLbls>
          <c:showLegendKey val="0"/>
          <c:showVal val="0"/>
          <c:showCatName val="0"/>
          <c:showSerName val="0"/>
          <c:showPercent val="0"/>
          <c:showBubbleSize val="0"/>
        </c:dLbls>
        <c:axId val="50525696"/>
        <c:axId val="50527232"/>
      </c:scatterChart>
      <c:valAx>
        <c:axId val="50525696"/>
        <c:scaling>
          <c:orientation val="minMax"/>
          <c:max val="0.70000000000000018"/>
        </c:scaling>
        <c:delete val="0"/>
        <c:axPos val="b"/>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527232"/>
        <c:crosses val="autoZero"/>
        <c:crossBetween val="midCat"/>
      </c:valAx>
      <c:valAx>
        <c:axId val="50527232"/>
        <c:scaling>
          <c:orientation val="minMax"/>
          <c:max val="0.60000000000000053"/>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525696"/>
        <c:crosses val="autoZero"/>
        <c:crossBetween val="midCat"/>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0.41065</cdr:x>
      <cdr:y>0.83088</cdr:y>
    </cdr:from>
    <cdr:to>
      <cdr:x>0.53877</cdr:x>
      <cdr:y>0.92469</cdr:y>
    </cdr:to>
    <cdr:sp macro="" textlink="">
      <cdr:nvSpPr>
        <cdr:cNvPr id="2" name="Oval 1"/>
        <cdr:cNvSpPr/>
      </cdr:nvSpPr>
      <cdr:spPr>
        <a:xfrm xmlns:a="http://schemas.openxmlformats.org/drawingml/2006/main">
          <a:off x="3462033" y="4464496"/>
          <a:ext cx="1080120" cy="504056"/>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5D2BC-31D3-447B-81D7-4BCC7193549F}" type="datetimeFigureOut">
              <a:rPr lang="en-GB" smtClean="0"/>
              <a:pPr/>
              <a:t>02/11/2016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E9E93-A87B-4CA8-BE2B-3C55A0DFE6A8}" type="slidenum">
              <a:rPr lang="en-GB" smtClean="0"/>
              <a:pPr/>
              <a:t>‹#›</a:t>
            </a:fld>
            <a:endParaRPr lang="en-GB"/>
          </a:p>
        </p:txBody>
      </p:sp>
    </p:spTree>
    <p:extLst>
      <p:ext uri="{BB962C8B-B14F-4D97-AF65-F5344CB8AC3E}">
        <p14:creationId xmlns:p14="http://schemas.microsoft.com/office/powerpoint/2010/main" val="315709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E9E93-A87B-4CA8-BE2B-3C55A0DFE6A8}" type="slidenum">
              <a:rPr lang="en-GB" smtClean="0"/>
              <a:pPr/>
              <a:t>1</a:t>
            </a:fld>
            <a:endParaRPr lang="en-GB"/>
          </a:p>
        </p:txBody>
      </p:sp>
    </p:spTree>
    <p:extLst>
      <p:ext uri="{BB962C8B-B14F-4D97-AF65-F5344CB8AC3E}">
        <p14:creationId xmlns:p14="http://schemas.microsoft.com/office/powerpoint/2010/main" val="116189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1" kern="1200" dirty="0">
                <a:solidFill>
                  <a:schemeClr val="tx1"/>
                </a:solidFill>
                <a:effectLst/>
                <a:latin typeface="+mn-lt"/>
                <a:ea typeface="+mn-ea"/>
                <a:cs typeface="+mn-cs"/>
              </a:rPr>
              <a:t>Better Life Initiative: Work on improving the measurement of well-being</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have also been pursuing methodological work in a variety of fields to improve existing measures of people’s well-being:</a:t>
            </a:r>
          </a:p>
          <a:p>
            <a:pPr marL="628650" lvl="1"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Guidelines on Measuring </a:t>
            </a:r>
            <a:r>
              <a:rPr lang="en-GB" sz="1200" b="1" kern="1200" dirty="0">
                <a:solidFill>
                  <a:schemeClr val="tx1"/>
                </a:solidFill>
                <a:effectLst/>
                <a:latin typeface="+mn-lt"/>
                <a:ea typeface="+mn-ea"/>
                <a:cs typeface="+mn-cs"/>
              </a:rPr>
              <a:t>Subjective Well-Being</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Framework for Measuring</a:t>
            </a:r>
            <a:r>
              <a:rPr lang="en-GB" sz="1200" b="1" kern="1200" dirty="0">
                <a:solidFill>
                  <a:schemeClr val="tx1"/>
                </a:solidFill>
                <a:effectLst/>
                <a:latin typeface="+mn-lt"/>
                <a:ea typeface="+mn-ea"/>
                <a:cs typeface="+mn-cs"/>
              </a:rPr>
              <a:t> Income, Consumption and Wealth; Inequalities in the National Accounts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Guidelines for measuring </a:t>
            </a:r>
            <a:r>
              <a:rPr lang="en-GB" sz="1200" b="1" kern="1200" dirty="0">
                <a:solidFill>
                  <a:schemeClr val="tx1"/>
                </a:solidFill>
                <a:effectLst/>
                <a:latin typeface="+mn-lt"/>
                <a:ea typeface="+mn-ea"/>
                <a:cs typeface="+mn-cs"/>
              </a:rPr>
              <a:t>Household Wealth; wealth distribution </a:t>
            </a:r>
            <a:r>
              <a:rPr lang="en-GB" sz="1200" kern="1200" dirty="0">
                <a:solidFill>
                  <a:schemeClr val="tx1"/>
                </a:solidFill>
                <a:effectLst/>
                <a:latin typeface="+mn-lt"/>
                <a:ea typeface="+mn-ea"/>
                <a:cs typeface="+mn-cs"/>
              </a:rPr>
              <a:t>dataset</a:t>
            </a:r>
          </a:p>
          <a:p>
            <a:pPr marL="628650" lvl="1"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Measures of </a:t>
            </a:r>
            <a:r>
              <a:rPr lang="en-GB" sz="1200" b="1" kern="1200" dirty="0">
                <a:solidFill>
                  <a:schemeClr val="tx1"/>
                </a:solidFill>
                <a:effectLst/>
                <a:latin typeface="+mn-lt"/>
                <a:ea typeface="+mn-ea"/>
                <a:cs typeface="+mn-cs"/>
              </a:rPr>
              <a:t>Social Capital</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Green Growth </a:t>
            </a:r>
            <a:r>
              <a:rPr lang="en-GB" sz="1200" kern="1200" dirty="0">
                <a:solidFill>
                  <a:schemeClr val="tx1"/>
                </a:solidFill>
                <a:effectLst/>
                <a:latin typeface="+mn-lt"/>
                <a:ea typeface="+mn-ea"/>
                <a:cs typeface="+mn-cs"/>
              </a:rPr>
              <a:t>Indicators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are also developing </a:t>
            </a:r>
            <a:r>
              <a:rPr lang="en-US" sz="1200" b="1" kern="1200" dirty="0">
                <a:solidFill>
                  <a:schemeClr val="tx1"/>
                </a:solidFill>
                <a:effectLst/>
                <a:latin typeface="+mn-lt"/>
                <a:ea typeface="+mn-ea"/>
                <a:cs typeface="+mn-cs"/>
              </a:rPr>
              <a:t>country-specific analysis </a:t>
            </a:r>
            <a:r>
              <a:rPr lang="en-GB" sz="1200" kern="1200" dirty="0">
                <a:solidFill>
                  <a:schemeClr val="tx1"/>
                </a:solidFill>
                <a:effectLst/>
                <a:latin typeface="+mn-lt"/>
                <a:ea typeface="+mn-ea"/>
                <a:cs typeface="+mn-cs"/>
              </a:rPr>
              <a:t>to provide the country with a </a:t>
            </a:r>
            <a:r>
              <a:rPr lang="en-GB" sz="1200" b="1" kern="1200" dirty="0">
                <a:solidFill>
                  <a:schemeClr val="tx1"/>
                </a:solidFill>
                <a:effectLst/>
                <a:latin typeface="+mn-lt"/>
                <a:ea typeface="+mn-ea"/>
                <a:cs typeface="+mn-cs"/>
              </a:rPr>
              <a:t>framework</a:t>
            </a:r>
            <a:r>
              <a:rPr lang="en-GB" sz="1200" kern="1200" dirty="0">
                <a:solidFill>
                  <a:schemeClr val="tx1"/>
                </a:solidFill>
                <a:effectLst/>
                <a:latin typeface="+mn-lt"/>
                <a:ea typeface="+mn-ea"/>
                <a:cs typeface="+mn-cs"/>
              </a:rPr>
              <a:t> for conducting a “</a:t>
            </a:r>
            <a:r>
              <a:rPr lang="en-GB" sz="1200" b="1" kern="1200" dirty="0">
                <a:solidFill>
                  <a:schemeClr val="tx1"/>
                </a:solidFill>
                <a:effectLst/>
                <a:latin typeface="+mn-lt"/>
                <a:ea typeface="+mn-ea"/>
                <a:cs typeface="+mn-cs"/>
              </a:rPr>
              <a:t>well-being diagnosis</a:t>
            </a:r>
            <a:r>
              <a:rPr lang="en-GB" sz="1200" kern="1200" dirty="0">
                <a:solidFill>
                  <a:schemeClr val="tx1"/>
                </a:solidFill>
                <a:effectLst/>
                <a:latin typeface="+mn-lt"/>
                <a:ea typeface="+mn-ea"/>
                <a:cs typeface="+mn-cs"/>
              </a:rPr>
              <a:t>”, the first issue of this series will be How’s Life in Israel, to be launched in the Fall.</a:t>
            </a:r>
          </a:p>
          <a:p>
            <a:pPr marL="0" lvl="0" indent="0">
              <a:buFont typeface="Arial" panose="020B0604020202020204" pitchFamily="34" charset="0"/>
              <a:buNone/>
            </a:pPr>
            <a:endParaRPr lang="fr-CA" sz="1200"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kern="1200" baseline="0" dirty="0">
                <a:solidFill>
                  <a:schemeClr val="tx1"/>
                </a:solidFill>
                <a:effectLst/>
                <a:latin typeface="+mn-lt"/>
                <a:ea typeface="+mn-ea"/>
                <a:cs typeface="+mn-cs"/>
              </a:rPr>
              <a:t>This </a:t>
            </a:r>
            <a:r>
              <a:rPr lang="fr-CA" sz="1200" kern="1200" baseline="0" dirty="0" err="1">
                <a:solidFill>
                  <a:schemeClr val="tx1"/>
                </a:solidFill>
                <a:effectLst/>
                <a:latin typeface="+mn-lt"/>
                <a:ea typeface="+mn-ea"/>
                <a:cs typeface="+mn-cs"/>
              </a:rPr>
              <a:t>work</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is</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starting</a:t>
            </a:r>
            <a:r>
              <a:rPr lang="fr-CA" sz="1200" kern="1200" baseline="0" dirty="0">
                <a:solidFill>
                  <a:schemeClr val="tx1"/>
                </a:solidFill>
                <a:effectLst/>
                <a:latin typeface="+mn-lt"/>
                <a:ea typeface="+mn-ea"/>
                <a:cs typeface="+mn-cs"/>
              </a:rPr>
              <a:t> to influence the </a:t>
            </a:r>
            <a:r>
              <a:rPr lang="fr-CA" sz="1200" kern="1200" baseline="0" dirty="0" err="1">
                <a:solidFill>
                  <a:schemeClr val="tx1"/>
                </a:solidFill>
                <a:effectLst/>
                <a:latin typeface="+mn-lt"/>
                <a:ea typeface="+mn-ea"/>
                <a:cs typeface="+mn-cs"/>
              </a:rPr>
              <a:t>way</a:t>
            </a:r>
            <a:r>
              <a:rPr lang="fr-CA" sz="1200" kern="1200" baseline="0" dirty="0">
                <a:solidFill>
                  <a:schemeClr val="tx1"/>
                </a:solidFill>
                <a:effectLst/>
                <a:latin typeface="+mn-lt"/>
                <a:ea typeface="+mn-ea"/>
                <a:cs typeface="+mn-cs"/>
              </a:rPr>
              <a:t> the </a:t>
            </a:r>
            <a:r>
              <a:rPr lang="en-GB" sz="1200" kern="1200" dirty="0">
                <a:solidFill>
                  <a:schemeClr val="tx1"/>
                </a:solidFill>
                <a:effectLst/>
                <a:latin typeface="+mn-lt"/>
                <a:ea typeface="+mn-ea"/>
                <a:cs typeface="+mn-cs"/>
              </a:rPr>
              <a:t>OECD </a:t>
            </a:r>
            <a:r>
              <a:rPr lang="fr-CA" sz="1200" kern="1200" baseline="0" dirty="0" err="1">
                <a:solidFill>
                  <a:schemeClr val="tx1"/>
                </a:solidFill>
                <a:effectLst/>
                <a:latin typeface="+mn-lt"/>
                <a:ea typeface="+mn-ea"/>
                <a:cs typeface="+mn-cs"/>
              </a:rPr>
              <a:t>assesses</a:t>
            </a:r>
            <a:r>
              <a:rPr lang="fr-CA" sz="1200" kern="1200" baseline="0" dirty="0">
                <a:solidFill>
                  <a:schemeClr val="tx1"/>
                </a:solidFill>
                <a:effectLst/>
                <a:latin typeface="+mn-lt"/>
                <a:ea typeface="+mn-ea"/>
                <a:cs typeface="+mn-cs"/>
              </a:rPr>
              <a:t> countries. </a:t>
            </a:r>
            <a:r>
              <a:rPr lang="en-GB" sz="1200" kern="1200" dirty="0">
                <a:solidFill>
                  <a:schemeClr val="tx1"/>
                </a:solidFill>
                <a:effectLst/>
                <a:latin typeface="+mn-lt"/>
                <a:ea typeface="+mn-ea"/>
                <a:cs typeface="+mn-cs"/>
              </a:rPr>
              <a:t>For instance the Economic Review of Austria and of USA, as well as the Multidimensional Country Reviews of some non-OECD countries (Myanmar, Uruguay and Philippines) have included well-being analysis.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err="1">
                <a:solidFill>
                  <a:schemeClr val="tx1"/>
                </a:solidFill>
                <a:effectLst/>
                <a:latin typeface="+mn-lt"/>
                <a:ea typeface="+mn-ea"/>
                <a:cs typeface="+mn-cs"/>
              </a:rPr>
              <a:t>We</a:t>
            </a:r>
            <a:r>
              <a:rPr lang="fr-CA" sz="1200" kern="1200" dirty="0">
                <a:solidFill>
                  <a:schemeClr val="tx1"/>
                </a:solidFill>
                <a:effectLst/>
                <a:latin typeface="+mn-lt"/>
                <a:ea typeface="+mn-ea"/>
                <a:cs typeface="+mn-cs"/>
              </a:rPr>
              <a:t> are</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also</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starting</a:t>
            </a:r>
            <a:r>
              <a:rPr lang="fr-CA" sz="1200" kern="1200" baseline="0" dirty="0">
                <a:solidFill>
                  <a:schemeClr val="tx1"/>
                </a:solidFill>
                <a:effectLst/>
                <a:latin typeface="+mn-lt"/>
                <a:ea typeface="+mn-ea"/>
                <a:cs typeface="+mn-cs"/>
              </a:rPr>
              <a:t> to </a:t>
            </a:r>
            <a:r>
              <a:rPr lang="fr-CA" sz="1200" kern="1200" baseline="0" dirty="0" err="1">
                <a:solidFill>
                  <a:schemeClr val="tx1"/>
                </a:solidFill>
                <a:effectLst/>
                <a:latin typeface="+mn-lt"/>
                <a:ea typeface="+mn-ea"/>
                <a:cs typeface="+mn-cs"/>
              </a:rPr>
              <a:t>get</a:t>
            </a:r>
            <a:r>
              <a:rPr lang="fr-CA" sz="1200" kern="1200" baseline="0" dirty="0">
                <a:solidFill>
                  <a:schemeClr val="tx1"/>
                </a:solidFill>
                <a:effectLst/>
                <a:latin typeface="+mn-lt"/>
                <a:ea typeface="+mn-ea"/>
                <a:cs typeface="+mn-cs"/>
              </a:rPr>
              <a:t> </a:t>
            </a:r>
            <a:r>
              <a:rPr lang="fr-CA" sz="1200" b="1" kern="1200" baseline="0" dirty="0">
                <a:solidFill>
                  <a:schemeClr val="tx1"/>
                </a:solidFill>
                <a:effectLst/>
                <a:latin typeface="+mn-lt"/>
                <a:ea typeface="+mn-ea"/>
                <a:cs typeface="+mn-cs"/>
              </a:rPr>
              <a:t>recognition at the </a:t>
            </a:r>
            <a:r>
              <a:rPr lang="fr-CA" sz="1200" b="1" kern="1200" baseline="0" dirty="0" err="1">
                <a:solidFill>
                  <a:schemeClr val="tx1"/>
                </a:solidFill>
                <a:effectLst/>
                <a:latin typeface="+mn-lt"/>
                <a:ea typeface="+mn-ea"/>
                <a:cs typeface="+mn-cs"/>
              </a:rPr>
              <a:t>political</a:t>
            </a:r>
            <a:r>
              <a:rPr lang="fr-CA" sz="1200" b="1" kern="1200" baseline="0" dirty="0">
                <a:solidFill>
                  <a:schemeClr val="tx1"/>
                </a:solidFill>
                <a:effectLst/>
                <a:latin typeface="+mn-lt"/>
                <a:ea typeface="+mn-ea"/>
                <a:cs typeface="+mn-cs"/>
              </a:rPr>
              <a:t> </a:t>
            </a:r>
            <a:r>
              <a:rPr lang="fr-CA" sz="1200" b="1" kern="1200" baseline="0" dirty="0" err="1">
                <a:solidFill>
                  <a:schemeClr val="tx1"/>
                </a:solidFill>
                <a:effectLst/>
                <a:latin typeface="+mn-lt"/>
                <a:ea typeface="+mn-ea"/>
                <a:cs typeface="+mn-cs"/>
              </a:rPr>
              <a:t>level</a:t>
            </a:r>
            <a:r>
              <a:rPr lang="fr-CA" sz="1200" b="0" kern="1200" baseline="0" dirty="0">
                <a:solidFill>
                  <a:schemeClr val="tx1"/>
                </a:solidFill>
                <a:effectLst/>
                <a:latin typeface="+mn-lt"/>
                <a:ea typeface="+mn-ea"/>
                <a:cs typeface="+mn-cs"/>
              </a:rPr>
              <a:t>:</a:t>
            </a:r>
            <a:endParaRPr lang="fr-CA" sz="120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Chairman Ben S. Bernanke, U.S. Federal Reserve</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Parliamentary Assembly of the Council of Europe</a:t>
            </a: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Earl</a:t>
            </a:r>
            <a:r>
              <a:rPr lang="fr-CA" sz="1200" kern="1200" baseline="0" dirty="0">
                <a:solidFill>
                  <a:schemeClr val="tx1"/>
                </a:solidFill>
                <a:effectLst/>
                <a:latin typeface="+mn-lt"/>
                <a:ea typeface="+mn-ea"/>
                <a:cs typeface="+mn-cs"/>
              </a:rPr>
              <a:t> of Dundee, a </a:t>
            </a:r>
            <a:r>
              <a:rPr lang="fr-CA" sz="1200" kern="1200" baseline="0" dirty="0" err="1">
                <a:solidFill>
                  <a:schemeClr val="tx1"/>
                </a:solidFill>
                <a:effectLst/>
                <a:latin typeface="+mn-lt"/>
                <a:ea typeface="+mn-ea"/>
                <a:cs typeface="+mn-cs"/>
              </a:rPr>
              <a:t>member</a:t>
            </a:r>
            <a:r>
              <a:rPr lang="fr-CA" sz="1200" kern="1200" baseline="0" dirty="0">
                <a:solidFill>
                  <a:schemeClr val="tx1"/>
                </a:solidFill>
                <a:effectLst/>
                <a:latin typeface="+mn-lt"/>
                <a:ea typeface="+mn-ea"/>
                <a:cs typeface="+mn-cs"/>
              </a:rPr>
              <a:t> of the UK House of Lords </a:t>
            </a:r>
          </a:p>
          <a:p>
            <a:pPr marL="628650" lvl="1" indent="-171450">
              <a:buFont typeface="Arial" panose="020B0604020202020204" pitchFamily="34" charset="0"/>
              <a:buChar char="•"/>
            </a:pPr>
            <a:endParaRPr lang="fr-CA" sz="1200" kern="1200" baseline="0" dirty="0">
              <a:solidFill>
                <a:schemeClr val="tx1"/>
              </a:solidFill>
              <a:effectLst/>
              <a:latin typeface="+mn-lt"/>
              <a:ea typeface="+mn-ea"/>
              <a:cs typeface="+mn-cs"/>
            </a:endParaRPr>
          </a:p>
          <a:p>
            <a:pPr marL="457200" lvl="1" indent="0">
              <a:buFont typeface="Arial" panose="020B0604020202020204" pitchFamily="34" charset="0"/>
              <a:buNone/>
            </a:pPr>
            <a:r>
              <a:rPr lang="fr-CA" sz="1200" kern="1200" baseline="0" dirty="0">
                <a:solidFill>
                  <a:schemeClr val="tx1"/>
                </a:solidFill>
                <a:effectLst/>
                <a:latin typeface="+mn-lt"/>
                <a:ea typeface="+mn-ea"/>
                <a:cs typeface="+mn-cs"/>
              </a:rPr>
              <a:t>….are </a:t>
            </a:r>
            <a:r>
              <a:rPr lang="fr-CA" sz="1200" kern="1200" baseline="0" dirty="0" err="1">
                <a:solidFill>
                  <a:schemeClr val="tx1"/>
                </a:solidFill>
                <a:effectLst/>
                <a:latin typeface="+mn-lt"/>
                <a:ea typeface="+mn-ea"/>
                <a:cs typeface="+mn-cs"/>
              </a:rPr>
              <a:t>only</a:t>
            </a:r>
            <a:r>
              <a:rPr lang="fr-CA" sz="1200" kern="1200" baseline="0" dirty="0">
                <a:solidFill>
                  <a:schemeClr val="tx1"/>
                </a:solidFill>
                <a:effectLst/>
                <a:latin typeface="+mn-lt"/>
                <a:ea typeface="+mn-ea"/>
                <a:cs typeface="+mn-cs"/>
              </a:rPr>
              <a:t> a few </a:t>
            </a:r>
            <a:r>
              <a:rPr lang="fr-CA" sz="1200" kern="1200" baseline="0" dirty="0" err="1">
                <a:solidFill>
                  <a:schemeClr val="tx1"/>
                </a:solidFill>
                <a:effectLst/>
                <a:latin typeface="+mn-lt"/>
                <a:ea typeface="+mn-ea"/>
                <a:cs typeface="+mn-cs"/>
              </a:rPr>
              <a:t>example</a:t>
            </a:r>
            <a:r>
              <a:rPr lang="fr-CA" sz="1200" kern="1200" baseline="0" dirty="0">
                <a:solidFill>
                  <a:schemeClr val="tx1"/>
                </a:solidFill>
                <a:effectLst/>
                <a:latin typeface="+mn-lt"/>
                <a:ea typeface="+mn-ea"/>
                <a:cs typeface="+mn-cs"/>
              </a:rPr>
              <a:t> of </a:t>
            </a:r>
            <a:r>
              <a:rPr lang="fr-CA" sz="1200" kern="1200" baseline="0" dirty="0" err="1">
                <a:solidFill>
                  <a:schemeClr val="tx1"/>
                </a:solidFill>
                <a:effectLst/>
                <a:latin typeface="+mn-lt"/>
                <a:ea typeface="+mn-ea"/>
                <a:cs typeface="+mn-cs"/>
              </a:rPr>
              <a:t>those</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who</a:t>
            </a:r>
            <a:r>
              <a:rPr lang="fr-CA" sz="1200" kern="1200" baseline="0" dirty="0">
                <a:solidFill>
                  <a:schemeClr val="tx1"/>
                </a:solidFill>
                <a:effectLst/>
                <a:latin typeface="+mn-lt"/>
                <a:ea typeface="+mn-ea"/>
                <a:cs typeface="+mn-cs"/>
              </a:rPr>
              <a:t> have </a:t>
            </a:r>
            <a:r>
              <a:rPr lang="fr-CA" sz="1200" kern="1200" baseline="0" dirty="0" err="1">
                <a:solidFill>
                  <a:schemeClr val="tx1"/>
                </a:solidFill>
                <a:effectLst/>
                <a:latin typeface="+mn-lt"/>
                <a:ea typeface="+mn-ea"/>
                <a:cs typeface="+mn-cs"/>
              </a:rPr>
              <a:t>cited</a:t>
            </a:r>
            <a:r>
              <a:rPr lang="fr-CA" sz="1200" kern="1200" baseline="0" dirty="0">
                <a:solidFill>
                  <a:schemeClr val="tx1"/>
                </a:solidFill>
                <a:effectLst/>
                <a:latin typeface="+mn-lt"/>
                <a:ea typeface="+mn-ea"/>
                <a:cs typeface="+mn-cs"/>
              </a:rPr>
              <a:t> the OECD </a:t>
            </a:r>
            <a:r>
              <a:rPr lang="fr-CA" sz="1200" kern="1200" baseline="0" dirty="0" err="1">
                <a:solidFill>
                  <a:schemeClr val="tx1"/>
                </a:solidFill>
                <a:effectLst/>
                <a:latin typeface="+mn-lt"/>
                <a:ea typeface="+mn-ea"/>
                <a:cs typeface="+mn-cs"/>
              </a:rPr>
              <a:t>work</a:t>
            </a:r>
            <a:r>
              <a:rPr lang="fr-CA" sz="1200" kern="1200" baseline="0" dirty="0">
                <a:solidFill>
                  <a:schemeClr val="tx1"/>
                </a:solidFill>
                <a:effectLst/>
                <a:latin typeface="+mn-lt"/>
                <a:ea typeface="+mn-ea"/>
                <a:cs typeface="+mn-cs"/>
              </a:rPr>
              <a:t> on </a:t>
            </a:r>
            <a:r>
              <a:rPr lang="fr-CA" sz="1200" kern="1200" baseline="0" dirty="0" err="1">
                <a:solidFill>
                  <a:schemeClr val="tx1"/>
                </a:solidFill>
                <a:effectLst/>
                <a:latin typeface="+mn-lt"/>
                <a:ea typeface="+mn-ea"/>
                <a:cs typeface="+mn-cs"/>
              </a:rPr>
              <a:t>measuring</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well-being</a:t>
            </a:r>
            <a:r>
              <a:rPr lang="fr-CA"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329BE37-D63F-4746-A78D-6078293367C2}" type="slidenum">
              <a:rPr lang="en-US" smtClean="0"/>
              <a:pPr>
                <a:defRPr/>
              </a:pPr>
              <a:t>11</a:t>
            </a:fld>
            <a:endParaRPr lang="en-US" dirty="0"/>
          </a:p>
        </p:txBody>
      </p:sp>
    </p:spTree>
    <p:extLst>
      <p:ext uri="{BB962C8B-B14F-4D97-AF65-F5344CB8AC3E}">
        <p14:creationId xmlns:p14="http://schemas.microsoft.com/office/powerpoint/2010/main" val="131216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EE9E93-A87B-4CA8-BE2B-3C55A0DFE6A8}" type="slidenum">
              <a:rPr lang="en-GB" smtClean="0"/>
              <a:pPr/>
              <a:t>12</a:t>
            </a:fld>
            <a:endParaRPr lang="en-GB"/>
          </a:p>
        </p:txBody>
      </p:sp>
    </p:spTree>
    <p:extLst>
      <p:ext uri="{BB962C8B-B14F-4D97-AF65-F5344CB8AC3E}">
        <p14:creationId xmlns:p14="http://schemas.microsoft.com/office/powerpoint/2010/main" val="222972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considering the findings from the range of well-being measurement initiatives being pursued around the world (</a:t>
            </a:r>
            <a:r>
              <a:rPr lang="en-GB" dirty="0" err="1"/>
              <a:t>e;g</a:t>
            </a:r>
            <a:r>
              <a:rPr lang="en-GB" dirty="0"/>
              <a:t> Mexico, Philippine or Morocco) alongside the increasing number of studies on well-being and quality of life in developing countries, it is apparent that there is nothing about the OECD framework that would limit its application to developing country contexts. OECD research led by the Development Centre and STD show that all of the dimensions that are included in the OECD framework are relevant for the hopes, aspirations and efforts of people in developing countries. The specific adaptations proposed in the adjusted framework mainly aim to add specific considerations that have particular significance for different economic and cultural contexts, and to reformulate some dimensions in ways that better resonate with policy-makers and practitioners in countries at all levels of development. </a:t>
            </a:r>
          </a:p>
        </p:txBody>
      </p:sp>
      <p:sp>
        <p:nvSpPr>
          <p:cNvPr id="4" name="Slide Number Placeholder 3"/>
          <p:cNvSpPr>
            <a:spLocks noGrp="1"/>
          </p:cNvSpPr>
          <p:nvPr>
            <p:ph type="sldNum" sz="quarter" idx="10"/>
          </p:nvPr>
        </p:nvSpPr>
        <p:spPr/>
        <p:txBody>
          <a:bodyPr/>
          <a:lstStyle/>
          <a:p>
            <a:fld id="{7E50B1A4-0E54-4E9C-AF5C-B3306552EC01}" type="slidenum">
              <a:rPr lang="en-GB" smtClean="0"/>
              <a:pPr/>
              <a:t>14</a:t>
            </a:fld>
            <a:endParaRPr lang="en-GB"/>
          </a:p>
        </p:txBody>
      </p:sp>
    </p:spTree>
    <p:extLst>
      <p:ext uri="{BB962C8B-B14F-4D97-AF65-F5344CB8AC3E}">
        <p14:creationId xmlns:p14="http://schemas.microsoft.com/office/powerpoint/2010/main" val="119296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w="12701">
            <a:solidFill>
              <a:srgbClr val="000000"/>
            </a:solidFill>
            <a:miter lim="800000"/>
            <a:headEnd/>
            <a:tailEnd/>
          </a:ln>
        </p:spPr>
      </p:sp>
      <p:sp>
        <p:nvSpPr>
          <p:cNvPr id="29699" name="Notes Placeholder 2"/>
          <p:cNvSpPr>
            <a:spLocks noGrp="1"/>
          </p:cNvSpPr>
          <p:nvPr>
            <p:ph type="body" sz="quarter" idx="1"/>
          </p:nvPr>
        </p:nvSpPr>
        <p:spPr bwMode="auto">
          <a:noFill/>
        </p:spPr>
        <p:txBody>
          <a:bodyPr wrap="square" numCol="1" anchor="t" anchorCtr="0" compatLnSpc="1">
            <a:prstTxWarp prst="textNoShape">
              <a:avLst/>
            </a:prstTxWarp>
            <a:normAutofit/>
          </a:bodyPr>
          <a:lstStyle/>
          <a:p>
            <a:r>
              <a:rPr lang="en-GB" sz="1200" b="1" kern="1200" dirty="0">
                <a:solidFill>
                  <a:schemeClr val="tx1"/>
                </a:solidFill>
                <a:effectLst/>
                <a:latin typeface="+mn-lt"/>
                <a:ea typeface="+mn-ea"/>
                <a:cs typeface="+mn-cs"/>
              </a:rPr>
              <a:t>Better Life Initiative: Introduction</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On the basis of this work, in 2011, the OECD</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launched its </a:t>
            </a:r>
            <a:r>
              <a:rPr lang="en-GB" sz="1200" b="1" kern="1200" dirty="0">
                <a:solidFill>
                  <a:schemeClr val="tx1"/>
                </a:solidFill>
                <a:effectLst/>
                <a:latin typeface="+mn-lt"/>
                <a:ea typeface="+mn-ea"/>
                <a:cs typeface="+mn-cs"/>
              </a:rPr>
              <a:t>Better Life Initiative </a:t>
            </a:r>
            <a:r>
              <a:rPr lang="en-GB" sz="1200" kern="1200" dirty="0">
                <a:solidFill>
                  <a:schemeClr val="tx1"/>
                </a:solidFill>
                <a:effectLst/>
                <a:latin typeface="+mn-lt"/>
                <a:ea typeface="+mn-ea"/>
                <a:cs typeface="+mn-cs"/>
              </a:rPr>
              <a:t>as part of its new mission to achieve </a:t>
            </a:r>
            <a:r>
              <a:rPr lang="en-GB" sz="1200" b="1" kern="1200" dirty="0">
                <a:solidFill>
                  <a:schemeClr val="tx1"/>
                </a:solidFill>
                <a:effectLst/>
                <a:latin typeface="+mn-lt"/>
                <a:ea typeface="+mn-ea"/>
                <a:cs typeface="+mn-cs"/>
              </a:rPr>
              <a:t>Better Policies for Better Lives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Better Life Initiative is very much in line with </a:t>
            </a:r>
            <a:r>
              <a:rPr lang="en-GB" sz="1200" b="1" kern="1200" dirty="0">
                <a:solidFill>
                  <a:schemeClr val="tx1"/>
                </a:solidFill>
                <a:effectLst/>
                <a:latin typeface="+mn-lt"/>
                <a:ea typeface="+mn-ea"/>
                <a:cs typeface="+mn-cs"/>
              </a:rPr>
              <a:t>other similar “beyond GDP” initiatives: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Stiglitz-Sen-</a:t>
            </a:r>
            <a:r>
              <a:rPr lang="en-US" sz="1200" b="1" kern="1200" dirty="0" err="1">
                <a:solidFill>
                  <a:schemeClr val="tx1"/>
                </a:solidFill>
                <a:effectLst/>
                <a:latin typeface="+mn-lt"/>
                <a:ea typeface="+mn-ea"/>
                <a:cs typeface="+mn-cs"/>
              </a:rPr>
              <a:t>Fitoussi</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report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EU 2020</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Eurostat sponsorship</a:t>
            </a: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G20</a:t>
            </a:r>
            <a:r>
              <a:rPr lang="en-GB" sz="1200" kern="1200" dirty="0">
                <a:solidFill>
                  <a:schemeClr val="tx1"/>
                </a:solidFill>
                <a:effectLst/>
                <a:latin typeface="+mn-lt"/>
                <a:ea typeface="+mn-ea"/>
                <a:cs typeface="+mn-cs"/>
              </a:rPr>
              <a:t> Leaders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statement </a:t>
            </a:r>
            <a:r>
              <a:rPr lang="en-US" sz="1200" kern="1200" dirty="0">
                <a:solidFill>
                  <a:schemeClr val="tx1"/>
                </a:solidFill>
                <a:effectLst/>
                <a:latin typeface="+mn-lt"/>
                <a:ea typeface="+mn-ea"/>
                <a:cs typeface="+mn-cs"/>
              </a:rPr>
              <a:t>in Nov. 2009 in Pittsburgh and in June 2010 in Toronto asking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“encourage work on measurement methods so as to better take into account the social and environmental dimensions of economic development”</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UN Resolution </a:t>
            </a:r>
            <a:r>
              <a:rPr lang="en-GB" sz="1200" kern="1200" dirty="0">
                <a:solidFill>
                  <a:schemeClr val="tx1"/>
                </a:solidFill>
                <a:effectLst/>
                <a:latin typeface="+mn-lt"/>
                <a:ea typeface="+mn-ea"/>
                <a:cs typeface="+mn-cs"/>
              </a:rPr>
              <a:t>calling for “holistic approach to development”  to promote sustainable happiness and well-being</a:t>
            </a: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Rio+20 </a:t>
            </a:r>
            <a:r>
              <a:rPr lang="en-GB" sz="1200" kern="1200" dirty="0">
                <a:solidFill>
                  <a:schemeClr val="tx1"/>
                </a:solidFill>
                <a:effectLst/>
                <a:latin typeface="+mn-lt"/>
                <a:ea typeface="+mn-ea"/>
                <a:cs typeface="+mn-cs"/>
              </a:rPr>
              <a:t>Sustainable Development Goals</a:t>
            </a: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National initiatives </a:t>
            </a:r>
            <a:r>
              <a:rPr lang="en-GB" sz="1200" kern="1200" dirty="0">
                <a:solidFill>
                  <a:schemeClr val="tx1"/>
                </a:solidFill>
                <a:effectLst/>
                <a:latin typeface="+mn-lt"/>
                <a:ea typeface="+mn-ea"/>
                <a:cs typeface="+mn-cs"/>
              </a:rPr>
              <a:t>for measuring well-being</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b="0" kern="1200" dirty="0" err="1">
                <a:solidFill>
                  <a:srgbClr val="9A0000"/>
                </a:solidFill>
                <a:effectLst/>
                <a:latin typeface="+mn-lt"/>
                <a:ea typeface="+mn-ea"/>
                <a:cs typeface="+mn-cs"/>
              </a:rPr>
              <a:t>UK’s</a:t>
            </a:r>
            <a:r>
              <a:rPr lang="fr-CA" sz="1200" b="0" kern="1200" dirty="0">
                <a:solidFill>
                  <a:srgbClr val="9A0000"/>
                </a:solidFill>
                <a:effectLst/>
                <a:latin typeface="+mn-lt"/>
                <a:ea typeface="+mn-ea"/>
                <a:cs typeface="+mn-cs"/>
              </a:rPr>
              <a:t> Measuring National Well-</a:t>
            </a:r>
            <a:r>
              <a:rPr lang="fr-CA" sz="1200" b="0" kern="1200" dirty="0" err="1">
                <a:solidFill>
                  <a:srgbClr val="9A0000"/>
                </a:solidFill>
                <a:effectLst/>
                <a:latin typeface="+mn-lt"/>
                <a:ea typeface="+mn-ea"/>
                <a:cs typeface="+mn-cs"/>
              </a:rPr>
              <a:t>being</a:t>
            </a:r>
            <a:r>
              <a:rPr lang="fr-CA" sz="1200" b="0" kern="1200" dirty="0">
                <a:solidFill>
                  <a:srgbClr val="9A0000"/>
                </a:solidFill>
                <a:effectLst/>
                <a:latin typeface="+mn-lt"/>
                <a:ea typeface="+mn-ea"/>
                <a:cs typeface="+mn-cs"/>
              </a:rPr>
              <a:t> Programme</a:t>
            </a:r>
            <a:endParaRPr lang="en-US" dirty="0"/>
          </a:p>
          <a:p>
            <a:pPr marL="1085850" lvl="2" indent="-171450">
              <a:buFont typeface="Arial" panose="020B0604020202020204" pitchFamily="34" charset="0"/>
              <a:buChar char="•"/>
            </a:pPr>
            <a:r>
              <a:rPr lang="en-GB" sz="1200" kern="1200" dirty="0">
                <a:solidFill>
                  <a:schemeClr val="tx1"/>
                </a:solidFill>
                <a:effectLst/>
                <a:latin typeface="+mn-lt"/>
                <a:ea typeface="+mn-ea"/>
                <a:cs typeface="+mn-cs"/>
              </a:rPr>
              <a:t>Measuring Australia’s Progress</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GB" sz="1200" kern="1200" dirty="0">
                <a:solidFill>
                  <a:schemeClr val="tx1"/>
                </a:solidFill>
                <a:effectLst/>
                <a:latin typeface="+mn-lt"/>
                <a:ea typeface="+mn-ea"/>
                <a:cs typeface="+mn-cs"/>
              </a:rPr>
              <a:t>Italian </a:t>
            </a:r>
            <a:r>
              <a:rPr lang="en-GB" sz="1200" kern="1200" dirty="0" err="1">
                <a:solidFill>
                  <a:schemeClr val="tx1"/>
                </a:solidFill>
                <a:effectLst/>
                <a:latin typeface="+mn-lt"/>
                <a:ea typeface="+mn-ea"/>
                <a:cs typeface="+mn-cs"/>
              </a:rPr>
              <a:t>Benessere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equo</a:t>
            </a:r>
            <a:r>
              <a:rPr lang="en-GB" sz="1200" kern="1200" dirty="0">
                <a:solidFill>
                  <a:schemeClr val="tx1"/>
                </a:solidFill>
                <a:effectLst/>
                <a:latin typeface="+mn-lt"/>
                <a:ea typeface="+mn-ea"/>
                <a:cs typeface="+mn-cs"/>
              </a:rPr>
              <a:t> e </a:t>
            </a:r>
            <a:r>
              <a:rPr lang="en-GB" sz="1200" kern="1200" dirty="0" err="1">
                <a:solidFill>
                  <a:schemeClr val="tx1"/>
                </a:solidFill>
                <a:effectLst/>
                <a:latin typeface="+mn-lt"/>
                <a:ea typeface="+mn-ea"/>
                <a:cs typeface="+mn-cs"/>
              </a:rPr>
              <a:t>sostenibile</a:t>
            </a:r>
            <a:r>
              <a:rPr lang="en-GB" sz="1200" kern="1200" dirty="0">
                <a:solidFill>
                  <a:schemeClr val="tx1"/>
                </a:solidFill>
                <a:effectLst/>
                <a:latin typeface="+mn-lt"/>
                <a:ea typeface="+mn-ea"/>
                <a:cs typeface="+mn-cs"/>
              </a:rPr>
              <a:t> (Bes)</a:t>
            </a:r>
          </a:p>
        </p:txBody>
      </p:sp>
      <p:sp>
        <p:nvSpPr>
          <p:cNvPr id="4" name="Slide Number Placeholder 3"/>
          <p:cNvSpPr txBox="1"/>
          <p:nvPr/>
        </p:nvSpPr>
        <p:spPr>
          <a:xfrm>
            <a:off x="3884066" y="8685048"/>
            <a:ext cx="2972334" cy="457492"/>
          </a:xfrm>
          <a:prstGeom prst="rect">
            <a:avLst/>
          </a:prstGeom>
          <a:noFill/>
          <a:ln>
            <a:noFill/>
          </a:ln>
        </p:spPr>
        <p:txBody>
          <a:bodyPr lIns="91705" tIns="45853" rIns="91705" bIns="45853" anchor="b"/>
          <a:lstStyle/>
          <a:p>
            <a:pPr algn="r" fontAlgn="auto">
              <a:spcBef>
                <a:spcPts val="0"/>
              </a:spcBef>
              <a:spcAft>
                <a:spcPts val="0"/>
              </a:spcAft>
              <a:defRPr sz="1800" b="0" i="0" u="none" strike="noStrike" kern="0" cap="none" spc="0" baseline="0">
                <a:solidFill>
                  <a:srgbClr val="000000"/>
                </a:solidFill>
                <a:uFillTx/>
              </a:defRPr>
            </a:pPr>
            <a:fld id="{E7954613-BE62-4AB7-B415-A3F1C70C1433}" type="slidenum">
              <a:rPr kern="0">
                <a:solidFill>
                  <a:srgbClr val="000000"/>
                </a:solidFill>
                <a:latin typeface="Arial" pitchFamily="34" charset="0"/>
                <a:cs typeface="Arial" pitchFamily="34" charset="0"/>
              </a:rPr>
              <a:pPr algn="r" fontAlgn="auto">
                <a:spcBef>
                  <a:spcPts val="0"/>
                </a:spcBef>
                <a:spcAft>
                  <a:spcPts val="0"/>
                </a:spcAft>
                <a:defRPr sz="1800" b="0" i="0" u="none" strike="noStrike" kern="0" cap="none" spc="0" baseline="0">
                  <a:solidFill>
                    <a:srgbClr val="000000"/>
                  </a:solidFill>
                  <a:uFillTx/>
                </a:defRPr>
              </a:pPr>
              <a:t>2</a:t>
            </a:fld>
            <a:endParaRPr lang="fr-FR" sz="1200" kern="0" dirty="0">
              <a:solidFill>
                <a:srgbClr val="000000"/>
              </a:solidFill>
              <a:latin typeface="Calibri"/>
              <a:cs typeface="Arial" pitchFamily="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OECD framework: </a:t>
            </a:r>
          </a:p>
          <a:p>
            <a:r>
              <a:rPr lang="en-US" dirty="0"/>
              <a:t>2 main domains : material conditions; quality of life </a:t>
            </a:r>
          </a:p>
          <a:p>
            <a:r>
              <a:rPr lang="en-US" dirty="0"/>
              <a:t>Plus sustainability</a:t>
            </a:r>
          </a:p>
          <a:p>
            <a:endParaRPr lang="en-US" dirty="0"/>
          </a:p>
          <a:p>
            <a:r>
              <a:rPr lang="en-US" dirty="0"/>
              <a:t>In line with Stiglitz-</a:t>
            </a:r>
            <a:r>
              <a:rPr lang="en-US" dirty="0" err="1"/>
              <a:t>Sen</a:t>
            </a:r>
            <a:r>
              <a:rPr lang="en-US" dirty="0"/>
              <a:t>-</a:t>
            </a:r>
            <a:r>
              <a:rPr lang="en-US" dirty="0" err="1"/>
              <a:t>Fitoussi</a:t>
            </a:r>
            <a:r>
              <a:rPr lang="en-US" dirty="0"/>
              <a:t> report and with many national initiatives (UK, France, Italy, Germany, etc…). Mexico has adopted the OECD framework</a:t>
            </a:r>
          </a:p>
        </p:txBody>
      </p:sp>
      <p:sp>
        <p:nvSpPr>
          <p:cNvPr id="4" name="Slide Number Placeholder 3"/>
          <p:cNvSpPr>
            <a:spLocks noGrp="1"/>
          </p:cNvSpPr>
          <p:nvPr>
            <p:ph type="sldNum" sz="quarter" idx="5"/>
          </p:nvPr>
        </p:nvSpPr>
        <p:spPr/>
        <p:txBody>
          <a:bodyPr/>
          <a:lstStyle/>
          <a:p>
            <a:pPr>
              <a:defRPr/>
            </a:pPr>
            <a:fld id="{1F2D5129-1B60-4E00-8610-F0F43DEEEB9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E51636-BB15-4E96-80BF-B21B5066ADC1}" type="slidenum">
              <a:rPr lang="en-GB" smtClean="0"/>
              <a:pPr/>
              <a:t>4</a:t>
            </a:fld>
            <a:endParaRPr lang="en-GB"/>
          </a:p>
        </p:txBody>
      </p:sp>
    </p:spTree>
    <p:extLst>
      <p:ext uri="{BB962C8B-B14F-4D97-AF65-F5344CB8AC3E}">
        <p14:creationId xmlns:p14="http://schemas.microsoft.com/office/powerpoint/2010/main" val="139430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Slide Number Placeholder 3"/>
          <p:cNvSpPr>
            <a:spLocks noGrp="1"/>
          </p:cNvSpPr>
          <p:nvPr>
            <p:ph type="sldNum" sz="quarter" idx="5"/>
          </p:nvPr>
        </p:nvSpPr>
        <p:spPr bwMode="auto">
          <a:noFill/>
          <a:ln>
            <a:miter lim="800000"/>
            <a:headEnd/>
            <a:tailEnd/>
          </a:ln>
        </p:spPr>
        <p:txBody>
          <a:bodyPr/>
          <a:lstStyle/>
          <a:p>
            <a:fld id="{E5ACF9FD-1411-4902-B9BA-040B7CF8BBE9}" type="slidenum">
              <a:rPr lang="en-US" smtClean="0"/>
              <a:pPr/>
              <a:t>5</a:t>
            </a:fld>
            <a:endParaRPr lang="en-US"/>
          </a:p>
        </p:txBody>
      </p:sp>
      <p:sp>
        <p:nvSpPr>
          <p:cNvPr id="35844" name="Notes Placeholder 4"/>
          <p:cNvSpPr>
            <a:spLocks noGrp="1"/>
          </p:cNvSpPr>
          <p:nvPr/>
        </p:nvSpPr>
        <p:spPr bwMode="auto">
          <a:xfrm>
            <a:off x="685800" y="4343985"/>
            <a:ext cx="5486400" cy="4114508"/>
          </a:xfrm>
          <a:prstGeom prst="rect">
            <a:avLst/>
          </a:prstGeom>
          <a:noFill/>
          <a:ln w="9525">
            <a:noFill/>
            <a:miter lim="800000"/>
            <a:headEnd/>
            <a:tailEnd/>
          </a:ln>
        </p:spPr>
        <p:txBody>
          <a:bodyPr lIns="91430" tIns="45715" rIns="91430" bIns="45715"/>
          <a:lstStyle/>
          <a:p>
            <a:pPr eaLnBrk="0" hangingPunct="0">
              <a:spcBef>
                <a:spcPct val="30000"/>
              </a:spcBef>
            </a:pPr>
            <a:endParaRPr lang="fr-FR" sz="1200"/>
          </a:p>
        </p:txBody>
      </p:sp>
      <p:sp>
        <p:nvSpPr>
          <p:cNvPr id="35845" name="Notes Placeholder 4"/>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GB"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Latin American countries included are:</a:t>
            </a:r>
            <a:r>
              <a:rPr lang="en-GB" sz="1200" kern="1200" baseline="0" dirty="0">
                <a:solidFill>
                  <a:schemeClr val="tx1"/>
                </a:solidFill>
                <a:effectLst/>
                <a:latin typeface="+mn-lt"/>
                <a:ea typeface="+mn-ea"/>
                <a:cs typeface="+mn-cs"/>
              </a:rPr>
              <a:t> Brazil, Chile and Mexico</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Both averages are weighted</a:t>
            </a:r>
          </a:p>
          <a:p>
            <a:r>
              <a:rPr lang="en-GB" sz="1200" kern="1200" dirty="0">
                <a:solidFill>
                  <a:schemeClr val="tx1"/>
                </a:solidFill>
                <a:effectLst/>
                <a:latin typeface="+mn-lt"/>
                <a:ea typeface="+mn-ea"/>
                <a:cs typeface="+mn-cs"/>
              </a:rPr>
              <a:t>As you can see Latin America performs better than the OECD in subjective well-being only</a:t>
            </a:r>
            <a:r>
              <a:rPr lang="en-GB" sz="1200" kern="1200">
                <a:solidFill>
                  <a:schemeClr val="tx1"/>
                </a:solidFill>
                <a:effectLst/>
                <a:latin typeface="+mn-lt"/>
                <a:ea typeface="+mn-ea"/>
                <a:cs typeface="+mn-cs"/>
              </a:rPr>
              <a:t>.</a:t>
            </a:r>
            <a:r>
              <a:rPr lang="en-GB" sz="1200" kern="1200" baseline="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7EE9E93-A87B-4CA8-BE2B-3C55A0DFE6A8}" type="slidenum">
              <a:rPr lang="en-GB" smtClean="0"/>
              <a:pPr/>
              <a:t>7</a:t>
            </a:fld>
            <a:endParaRPr lang="en-GB"/>
          </a:p>
        </p:txBody>
      </p:sp>
    </p:spTree>
    <p:extLst>
      <p:ext uri="{BB962C8B-B14F-4D97-AF65-F5344CB8AC3E}">
        <p14:creationId xmlns:p14="http://schemas.microsoft.com/office/powerpoint/2010/main" val="193710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Note </a:t>
            </a:r>
            <a:r>
              <a:rPr lang="fr-CA" dirty="0" err="1"/>
              <a:t>that</a:t>
            </a:r>
            <a:r>
              <a:rPr lang="fr-CA" dirty="0"/>
              <a:t> </a:t>
            </a:r>
            <a:r>
              <a:rPr lang="fr-CA" dirty="0" err="1"/>
              <a:t>this</a:t>
            </a:r>
            <a:r>
              <a:rPr lang="fr-CA" dirty="0"/>
              <a:t> graph </a:t>
            </a:r>
            <a:r>
              <a:rPr lang="fr-CA" dirty="0" err="1"/>
              <a:t>is</a:t>
            </a:r>
            <a:r>
              <a:rPr lang="fr-CA" dirty="0"/>
              <a:t> </a:t>
            </a:r>
            <a:r>
              <a:rPr lang="fr-CA" dirty="0" err="1"/>
              <a:t>based</a:t>
            </a:r>
            <a:r>
              <a:rPr lang="fr-CA" dirty="0"/>
              <a:t> on data </a:t>
            </a:r>
            <a:r>
              <a:rPr lang="fr-CA" dirty="0" err="1"/>
              <a:t>from</a:t>
            </a:r>
            <a:r>
              <a:rPr lang="fr-CA" dirty="0"/>
              <a:t> </a:t>
            </a:r>
            <a:r>
              <a:rPr lang="fr-CA" dirty="0" err="1"/>
              <a:t>How’s</a:t>
            </a:r>
            <a:r>
              <a:rPr lang="fr-CA" dirty="0"/>
              <a:t> Life</a:t>
            </a:r>
            <a:r>
              <a:rPr lang="fr-CA" baseline="0" dirty="0"/>
              <a:t> 2013 </a:t>
            </a:r>
            <a:r>
              <a:rPr lang="fr-CA" baseline="0" dirty="0" err="1"/>
              <a:t>whereas</a:t>
            </a:r>
            <a:r>
              <a:rPr lang="fr-CA" baseline="0" dirty="0"/>
              <a:t> the spider </a:t>
            </a:r>
            <a:r>
              <a:rPr lang="fr-CA" baseline="0" dirty="0" err="1"/>
              <a:t>charts</a:t>
            </a:r>
            <a:r>
              <a:rPr lang="fr-CA" baseline="0" dirty="0"/>
              <a:t> on the </a:t>
            </a:r>
            <a:r>
              <a:rPr lang="fr-CA" baseline="0" dirty="0" err="1"/>
              <a:t>following</a:t>
            </a:r>
            <a:r>
              <a:rPr lang="fr-CA" baseline="0" dirty="0"/>
              <a:t> slides are </a:t>
            </a:r>
            <a:r>
              <a:rPr lang="fr-CA" baseline="0" dirty="0" err="1"/>
              <a:t>based</a:t>
            </a:r>
            <a:r>
              <a:rPr lang="fr-CA" baseline="0" dirty="0"/>
              <a:t> on 2014 BLI data.</a:t>
            </a:r>
            <a:endParaRPr lang="en-GB" dirty="0"/>
          </a:p>
        </p:txBody>
      </p:sp>
      <p:sp>
        <p:nvSpPr>
          <p:cNvPr id="4" name="Slide Number Placeholder 3"/>
          <p:cNvSpPr>
            <a:spLocks noGrp="1"/>
          </p:cNvSpPr>
          <p:nvPr>
            <p:ph type="sldNum" sz="quarter" idx="10"/>
          </p:nvPr>
        </p:nvSpPr>
        <p:spPr/>
        <p:txBody>
          <a:bodyPr/>
          <a:lstStyle/>
          <a:p>
            <a:fld id="{27EE9E93-A87B-4CA8-BE2B-3C55A0DFE6A8}" type="slidenum">
              <a:rPr lang="en-GB" smtClean="0"/>
              <a:pPr/>
              <a:t>8</a:t>
            </a:fld>
            <a:endParaRPr lang="en-GB"/>
          </a:p>
        </p:txBody>
      </p:sp>
    </p:spTree>
    <p:extLst>
      <p:ext uri="{BB962C8B-B14F-4D97-AF65-F5344CB8AC3E}">
        <p14:creationId xmlns:p14="http://schemas.microsoft.com/office/powerpoint/2010/main" val="100137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What is the Your Better Life Index? It is a web-based tool, based on the headline indicators included in How’s Life? (properly normalised to a range between 0 and 1, so that they can be compared across domains), whereby users can give their own weight on what matters to them (by clicking on the right-hand menu of the screen). As a result of this choices, users generate their own index, where the height of the flower indicates countries’ average performance, and the width of each of the eleven petals indicate the importance that the user has given to them, and its height is the performance in the dimension considered.  </a:t>
            </a: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DA802B-45C4-4B1D-A4A0-F1F87617A4BC}" type="slidenum">
              <a:rPr lang="en-US" altLang="en-US" smtClean="0"/>
              <a:pPr eaLnBrk="1" hangingPunct="1"/>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You can generate your index, rank countries, and change the weight, and you will see online how your choices affect average country performance.</a:t>
            </a: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6E1896-3E11-47DE-A348-58197FA3ABB0}" type="slidenum">
              <a:rPr lang="en-US" altLang="en-US" smtClean="0"/>
              <a:pPr eaLnBrk="1" hangingPunct="1"/>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000" y="6001200"/>
            <a:ext cx="17424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83851DE1-D1EE-47F0-B1DC-88C461B985E7}" type="datetime1">
              <a:rPr lang="en-GB" smtClean="0"/>
              <a:pPr/>
              <a:t>02/11/2016</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22810F5C-3DDA-481A-B031-5E81134CBA56}" type="datetime1">
              <a:rPr lang="en-GB" smtClean="0"/>
              <a:pPr/>
              <a:t>02/11/2016</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3B7E9607-9D20-41A2-B391-B3EE328F9BEE}" type="slidenum">
              <a:rPr lang="en-GB" smtClean="0"/>
              <a:pPr/>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682992"/>
            <a:ext cx="6624000" cy="1531616"/>
          </a:xfrm>
        </p:spPr>
        <p:txBody>
          <a:bodyPr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BB92E2D-FD5B-4444-8678-1332210A95AC}" type="datetime1">
              <a:rPr lang="en-GB" smtClean="0"/>
              <a:pPr/>
              <a:t>02/11/2016</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3B7E9607-9D20-41A2-B391-B3EE328F9BE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DDAEF5-A620-4EE1-97CA-26085BA9F599}" type="datetime1">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4AF28-2AB5-4FBA-9402-9730AF6EFF8B}" type="slidenum">
              <a:rPr lang="en-GB" smtClean="0"/>
              <a:pPr/>
              <a:t>‹#›</a:t>
            </a:fld>
            <a:endParaRPr lang="en-GB"/>
          </a:p>
        </p:txBody>
      </p:sp>
    </p:spTree>
    <p:extLst>
      <p:ext uri="{BB962C8B-B14F-4D97-AF65-F5344CB8AC3E}">
        <p14:creationId xmlns:p14="http://schemas.microsoft.com/office/powerpoint/2010/main" val="1126038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47C2FF7-59D6-4D95-A536-1C0709B4714D}" type="datetime1">
              <a:rPr lang="en-GB" smtClean="0"/>
              <a:pPr/>
              <a:t>02/11/2016</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3B7E9607-9D20-41A2-B391-B3EE328F9BE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0Ct4lptAkVA"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396495"/>
            <a:ext cx="6912768" cy="2400657"/>
          </a:xfrm>
        </p:spPr>
        <p:txBody>
          <a:bodyPr/>
          <a:lstStyle/>
          <a:p>
            <a:r>
              <a:rPr lang="en-GB" i="1" dirty="0"/>
              <a:t>How is life? </a:t>
            </a:r>
            <a:br>
              <a:rPr lang="en-GB" i="1" dirty="0"/>
            </a:br>
            <a:r>
              <a:rPr lang="en-GB" dirty="0"/>
              <a:t>OECD perspectives on people’s well-being</a:t>
            </a:r>
          </a:p>
        </p:txBody>
      </p:sp>
      <p:sp>
        <p:nvSpPr>
          <p:cNvPr id="3" name="Subtitle 2"/>
          <p:cNvSpPr>
            <a:spLocks noGrp="1"/>
          </p:cNvSpPr>
          <p:nvPr>
            <p:ph type="subTitle" idx="1"/>
          </p:nvPr>
        </p:nvSpPr>
        <p:spPr>
          <a:xfrm>
            <a:off x="971600" y="5157192"/>
            <a:ext cx="6300000" cy="605294"/>
          </a:xfrm>
        </p:spPr>
        <p:txBody>
          <a:bodyPr/>
          <a:lstStyle/>
          <a:p>
            <a:r>
              <a:rPr lang="en-GB" dirty="0"/>
              <a:t>Meeting of the </a:t>
            </a:r>
            <a:r>
              <a:rPr lang="en-GB"/>
              <a:t>WWW Advisory Board</a:t>
            </a:r>
          </a:p>
          <a:p>
            <a:r>
              <a:rPr lang="en-GB" dirty="0"/>
              <a:t>30 April 2015, Washington D.C. </a:t>
            </a:r>
          </a:p>
        </p:txBody>
      </p:sp>
    </p:spTree>
    <p:extLst>
      <p:ext uri="{BB962C8B-B14F-4D97-AF65-F5344CB8AC3E}">
        <p14:creationId xmlns:p14="http://schemas.microsoft.com/office/powerpoint/2010/main" val="240098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b="1" dirty="0">
                <a:solidFill>
                  <a:schemeClr val="tx1"/>
                </a:solidFill>
              </a:rPr>
              <a:t>.. and based on weights set by users</a:t>
            </a:r>
            <a:endParaRPr lang="en-US" altLang="en-US" b="1" dirty="0">
              <a:solidFill>
                <a:schemeClr val="tx1"/>
              </a:solidFill>
            </a:endParaRPr>
          </a:p>
        </p:txBody>
      </p:sp>
      <p:sp>
        <p:nvSpPr>
          <p:cNvPr id="4" name="Slide Number Placeholder 3"/>
          <p:cNvSpPr>
            <a:spLocks noGrp="1"/>
          </p:cNvSpPr>
          <p:nvPr>
            <p:ph type="sldNum" sz="quarter" idx="12"/>
          </p:nvPr>
        </p:nvSpPr>
        <p:spPr/>
        <p:txBody>
          <a:bodyPr/>
          <a:lstStyle/>
          <a:p>
            <a:pPr>
              <a:defRPr/>
            </a:pPr>
            <a:fld id="{17B1F60D-9F89-4405-A0F5-8EC3E79AF1E3}" type="slidenum">
              <a:rPr lang="en-US" smtClean="0"/>
              <a:pPr>
                <a:defRPr/>
              </a:pPr>
              <a:t>10</a:t>
            </a:fld>
            <a:endParaRPr lang="en-US"/>
          </a:p>
        </p:txBody>
      </p:sp>
      <p:sp>
        <p:nvSpPr>
          <p:cNvPr id="29701" name="TextBox 5"/>
          <p:cNvSpPr txBox="1">
            <a:spLocks noChangeArrowheads="1"/>
          </p:cNvSpPr>
          <p:nvPr/>
        </p:nvSpPr>
        <p:spPr bwMode="auto">
          <a:xfrm>
            <a:off x="395288" y="5949950"/>
            <a:ext cx="8208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hlinkClick r:id="rId3"/>
              </a:rPr>
              <a:t>http://www.youtube.com/watch?v=0Ct4lptAkVA</a:t>
            </a:r>
            <a:r>
              <a:rPr lang="en-US" altLang="en-US" dirty="0"/>
              <a:t> </a:t>
            </a:r>
          </a:p>
        </p:txBody>
      </p:sp>
      <p:sp>
        <p:nvSpPr>
          <p:cNvPr id="2" name="Content Placeholder 1"/>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40768"/>
            <a:ext cx="914400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691680" y="4221088"/>
            <a:ext cx="21602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859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44624"/>
            <a:ext cx="8606016" cy="720551"/>
          </a:xfrm>
        </p:spPr>
        <p:txBody>
          <a:bodyPr/>
          <a:lstStyle/>
          <a:p>
            <a:pPr algn="ctr"/>
            <a:r>
              <a:rPr lang="en-GB" altLang="en-US" b="1" dirty="0"/>
              <a:t>Improving metrics of well-being</a:t>
            </a:r>
            <a:endParaRPr lang="en-US" alt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63100">
            <a:off x="5210453" y="1142919"/>
            <a:ext cx="1508008" cy="2019020"/>
          </a:xfrm>
          <a:prstGeom prst="rect">
            <a:avLst/>
          </a:prstGeom>
          <a:ln>
            <a:solidFill>
              <a:schemeClr val="bg1">
                <a:lumMod val="85000"/>
              </a:schemeClr>
            </a:solid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8278" y="1061023"/>
            <a:ext cx="1515310" cy="2019020"/>
          </a:xfrm>
          <a:prstGeom prst="rect">
            <a:avLst/>
          </a:prstGeom>
          <a:ln>
            <a:solidFill>
              <a:schemeClr val="bg1">
                <a:lumMod val="85000"/>
              </a:schemeClr>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3105">
            <a:off x="7363554" y="1193956"/>
            <a:ext cx="1528926" cy="2019020"/>
          </a:xfrm>
          <a:prstGeom prst="rect">
            <a:avLst/>
          </a:prstGeom>
          <a:ln>
            <a:solidFill>
              <a:schemeClr val="bg1">
                <a:lumMod val="85000"/>
              </a:schemeClr>
            </a:solidFill>
          </a:ln>
        </p:spPr>
      </p:pic>
      <p:sp>
        <p:nvSpPr>
          <p:cNvPr id="10" name="Content Placeholder 2"/>
          <p:cNvSpPr txBox="1">
            <a:spLocks/>
          </p:cNvSpPr>
          <p:nvPr/>
        </p:nvSpPr>
        <p:spPr bwMode="auto">
          <a:xfrm>
            <a:off x="142364" y="1340768"/>
            <a:ext cx="8797568"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4B78"/>
                </a:solidFill>
                <a:latin typeface="Caecilia Roman" pitchFamily="18" charset="0"/>
                <a:ea typeface="+mn-ea"/>
                <a:cs typeface="+mn-cs"/>
              </a:defRPr>
            </a:lvl1pPr>
            <a:lvl2pPr marL="742950" indent="-285750" algn="l" rtl="0" eaLnBrk="0" fontAlgn="base" hangingPunct="0">
              <a:spcBef>
                <a:spcPct val="20000"/>
              </a:spcBef>
              <a:spcAft>
                <a:spcPct val="0"/>
              </a:spcAft>
              <a:buChar char="–"/>
              <a:defRPr sz="2800">
                <a:solidFill>
                  <a:srgbClr val="004B78"/>
                </a:solidFill>
                <a:latin typeface="Caecilia Roman" pitchFamily="18" charset="0"/>
                <a:cs typeface="+mn-cs"/>
              </a:defRPr>
            </a:lvl2pPr>
            <a:lvl3pPr marL="1143000" indent="-228600" algn="l" rtl="0" eaLnBrk="0" fontAlgn="base" hangingPunct="0">
              <a:spcBef>
                <a:spcPct val="20000"/>
              </a:spcBef>
              <a:spcAft>
                <a:spcPct val="0"/>
              </a:spcAft>
              <a:buChar char="•"/>
              <a:defRPr sz="2400">
                <a:solidFill>
                  <a:srgbClr val="004B78"/>
                </a:solidFill>
                <a:latin typeface="Caecilia Roman" pitchFamily="18" charset="0"/>
                <a:cs typeface="+mn-cs"/>
              </a:defRPr>
            </a:lvl3pPr>
            <a:lvl4pPr marL="1600200" indent="-228600" algn="l" rtl="0" eaLnBrk="0" fontAlgn="base" hangingPunct="0">
              <a:spcBef>
                <a:spcPct val="20000"/>
              </a:spcBef>
              <a:spcAft>
                <a:spcPct val="0"/>
              </a:spcAft>
              <a:buChar char="–"/>
              <a:defRPr sz="2000">
                <a:solidFill>
                  <a:srgbClr val="004B78"/>
                </a:solidFill>
                <a:latin typeface="Caecilia Roman" pitchFamily="18" charset="0"/>
                <a:cs typeface="+mn-cs"/>
              </a:defRPr>
            </a:lvl4pPr>
            <a:lvl5pPr marL="2057400" indent="-228600" algn="l" rtl="0" eaLnBrk="0" fontAlgn="base" hangingPunct="0">
              <a:spcBef>
                <a:spcPct val="20000"/>
              </a:spcBef>
              <a:spcAft>
                <a:spcPct val="0"/>
              </a:spcAft>
              <a:buChar char="»"/>
              <a:defRPr sz="2000">
                <a:solidFill>
                  <a:srgbClr val="004B78"/>
                </a:solidFill>
                <a:latin typeface="Caecilia Roman" pitchFamily="18" charset="0"/>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a:lstStyle>
          <a:p>
            <a:pPr>
              <a:buClr>
                <a:srgbClr val="0617BA"/>
              </a:buClr>
              <a:buFont typeface="Wingdings 3" panose="05040102010807070707" pitchFamily="18" charset="2"/>
              <a:buChar char=""/>
              <a:defRPr/>
            </a:pPr>
            <a:r>
              <a:rPr lang="en-GB" sz="2000" kern="0" dirty="0">
                <a:solidFill>
                  <a:schemeClr val="tx1"/>
                </a:solidFill>
              </a:rPr>
              <a:t>Guidelines on Measuring </a:t>
            </a:r>
          </a:p>
          <a:p>
            <a:pPr marL="0" indent="0">
              <a:buClr>
                <a:srgbClr val="0617BA"/>
              </a:buClr>
              <a:buNone/>
              <a:defRPr/>
            </a:pPr>
            <a:r>
              <a:rPr lang="en-GB" sz="2000" b="1" dirty="0">
                <a:solidFill>
                  <a:srgbClr val="0617BA"/>
                </a:solidFill>
              </a:rPr>
              <a:t>     </a:t>
            </a:r>
            <a:r>
              <a:rPr lang="en-GB" sz="2000" b="1" kern="1200" dirty="0">
                <a:solidFill>
                  <a:srgbClr val="0617BA"/>
                </a:solidFill>
              </a:rPr>
              <a:t>Subjective Well-Being</a:t>
            </a:r>
          </a:p>
          <a:p>
            <a:pPr>
              <a:buClr>
                <a:srgbClr val="0617BA"/>
              </a:buClr>
              <a:buFont typeface="Wingdings 3" panose="05040102010807070707" pitchFamily="18" charset="2"/>
              <a:buChar char=""/>
              <a:defRPr/>
            </a:pPr>
            <a:endParaRPr lang="en-GB" sz="800" kern="0" dirty="0">
              <a:solidFill>
                <a:schemeClr val="tx1"/>
              </a:solidFill>
            </a:endParaRPr>
          </a:p>
          <a:p>
            <a:pPr>
              <a:buClr>
                <a:srgbClr val="0617BA"/>
              </a:buClr>
              <a:buFont typeface="Wingdings 3" panose="05040102010807070707" pitchFamily="18" charset="2"/>
              <a:buChar char=""/>
              <a:defRPr/>
            </a:pPr>
            <a:r>
              <a:rPr lang="en-GB" sz="2000" kern="0" dirty="0">
                <a:solidFill>
                  <a:schemeClr val="tx1"/>
                </a:solidFill>
              </a:rPr>
              <a:t>Framework for Measuring</a:t>
            </a:r>
            <a:r>
              <a:rPr lang="en-GB" sz="2000" b="1" kern="1200" dirty="0">
                <a:solidFill>
                  <a:schemeClr val="accent2">
                    <a:lumMod val="60000"/>
                    <a:lumOff val="40000"/>
                  </a:schemeClr>
                </a:solidFill>
              </a:rPr>
              <a:t> </a:t>
            </a:r>
          </a:p>
          <a:p>
            <a:pPr marL="0" indent="0">
              <a:buClr>
                <a:srgbClr val="0617BA"/>
              </a:buClr>
              <a:buNone/>
              <a:defRPr/>
            </a:pPr>
            <a:r>
              <a:rPr lang="en-GB" sz="2000" b="1" kern="1200" dirty="0">
                <a:solidFill>
                  <a:srgbClr val="0617BA"/>
                </a:solidFill>
              </a:rPr>
              <a:t>     Income, Consumption and Wealth; </a:t>
            </a:r>
          </a:p>
          <a:p>
            <a:pPr marL="0" indent="0">
              <a:buClr>
                <a:srgbClr val="0617BA"/>
              </a:buClr>
              <a:buNone/>
              <a:defRPr/>
            </a:pPr>
            <a:r>
              <a:rPr lang="en-GB" sz="2000" b="1" kern="1200" dirty="0">
                <a:solidFill>
                  <a:srgbClr val="0617BA"/>
                </a:solidFill>
              </a:rPr>
              <a:t>     Inequalities in the National Accounts</a:t>
            </a:r>
          </a:p>
          <a:p>
            <a:pPr>
              <a:buClr>
                <a:srgbClr val="0617BA"/>
              </a:buClr>
              <a:buFont typeface="Wingdings 3" panose="05040102010807070707" pitchFamily="18" charset="2"/>
              <a:buChar char=""/>
              <a:defRPr/>
            </a:pPr>
            <a:endParaRPr lang="en-GB" sz="800" kern="0" dirty="0">
              <a:solidFill>
                <a:schemeClr val="tx1"/>
              </a:solidFill>
            </a:endParaRPr>
          </a:p>
          <a:p>
            <a:pPr>
              <a:buClr>
                <a:srgbClr val="0617BA"/>
              </a:buClr>
              <a:buFont typeface="Wingdings 3" panose="05040102010807070707" pitchFamily="18" charset="2"/>
              <a:buChar char=""/>
              <a:defRPr/>
            </a:pPr>
            <a:r>
              <a:rPr lang="en-GB" sz="2000" kern="0" dirty="0">
                <a:solidFill>
                  <a:schemeClr val="tx1"/>
                </a:solidFill>
              </a:rPr>
              <a:t>Guidelines for measuring </a:t>
            </a:r>
            <a:r>
              <a:rPr lang="en-GB" sz="2000" b="1" kern="1200" dirty="0">
                <a:solidFill>
                  <a:srgbClr val="0617BA"/>
                </a:solidFill>
              </a:rPr>
              <a:t>Household Wealth; wealth distribution </a:t>
            </a:r>
            <a:r>
              <a:rPr lang="en-GB" sz="2000" kern="0" dirty="0">
                <a:solidFill>
                  <a:schemeClr val="tx1"/>
                </a:solidFill>
              </a:rPr>
              <a:t>dataset</a:t>
            </a:r>
          </a:p>
          <a:p>
            <a:pPr>
              <a:buClr>
                <a:srgbClr val="0617BA"/>
              </a:buClr>
              <a:buFont typeface="Wingdings 3" panose="05040102010807070707" pitchFamily="18" charset="2"/>
              <a:buChar char=""/>
              <a:defRPr/>
            </a:pPr>
            <a:endParaRPr lang="en-GB" sz="800" kern="0" dirty="0">
              <a:solidFill>
                <a:schemeClr val="tx1"/>
              </a:solidFill>
            </a:endParaRPr>
          </a:p>
          <a:p>
            <a:pPr>
              <a:buClr>
                <a:srgbClr val="0617BA"/>
              </a:buClr>
              <a:buFont typeface="Wingdings 3" panose="05040102010807070707" pitchFamily="18" charset="2"/>
              <a:buChar char=""/>
              <a:defRPr/>
            </a:pPr>
            <a:r>
              <a:rPr lang="en-GB" sz="2000" kern="0" dirty="0">
                <a:solidFill>
                  <a:schemeClr val="tx1"/>
                </a:solidFill>
              </a:rPr>
              <a:t>Measures of </a:t>
            </a:r>
            <a:r>
              <a:rPr lang="en-GB" sz="2000" b="1" kern="1200" dirty="0">
                <a:solidFill>
                  <a:srgbClr val="0617BA"/>
                </a:solidFill>
              </a:rPr>
              <a:t>Social Capital</a:t>
            </a:r>
          </a:p>
          <a:p>
            <a:pPr>
              <a:buClr>
                <a:srgbClr val="0617BA"/>
              </a:buClr>
              <a:buFont typeface="Wingdings 3" panose="05040102010807070707" pitchFamily="18" charset="2"/>
              <a:buChar char=""/>
              <a:defRPr/>
            </a:pPr>
            <a:endParaRPr lang="en-GB" sz="800" b="1" kern="1200" dirty="0">
              <a:solidFill>
                <a:srgbClr val="0617BA"/>
              </a:solidFill>
            </a:endParaRPr>
          </a:p>
          <a:p>
            <a:pPr>
              <a:buClr>
                <a:srgbClr val="0617BA"/>
              </a:buClr>
              <a:buFont typeface="Wingdings 3" panose="05040102010807070707" pitchFamily="18" charset="2"/>
              <a:buChar char=""/>
              <a:defRPr/>
            </a:pPr>
            <a:r>
              <a:rPr lang="en-GB" sz="2000" b="1" kern="1200" dirty="0">
                <a:solidFill>
                  <a:srgbClr val="0617BA"/>
                </a:solidFill>
              </a:rPr>
              <a:t>Green Growth </a:t>
            </a:r>
            <a:r>
              <a:rPr lang="en-GB" sz="2000" kern="0" dirty="0">
                <a:solidFill>
                  <a:schemeClr val="tx1"/>
                </a:solidFill>
              </a:rPr>
              <a:t>Indicators</a:t>
            </a:r>
          </a:p>
          <a:p>
            <a:pPr>
              <a:buClr>
                <a:srgbClr val="0617BA"/>
              </a:buClr>
              <a:buFont typeface="Wingdings 3" panose="05040102010807070707" pitchFamily="18" charset="2"/>
              <a:buChar char=""/>
              <a:defRPr/>
            </a:pPr>
            <a:endParaRPr lang="en-GB" sz="2000" kern="0" dirty="0">
              <a:solidFill>
                <a:schemeClr val="tx1"/>
              </a:solidFill>
            </a:endParaRPr>
          </a:p>
          <a:p>
            <a:pPr>
              <a:buClr>
                <a:srgbClr val="0617BA"/>
              </a:buClr>
              <a:buFont typeface="Wingdings 3" panose="05040102010807070707" pitchFamily="18" charset="2"/>
              <a:buChar char=""/>
              <a:defRPr/>
            </a:pPr>
            <a:r>
              <a:rPr lang="en-GB" sz="2000" b="1" dirty="0">
                <a:solidFill>
                  <a:srgbClr val="0617BA"/>
                </a:solidFill>
              </a:rPr>
              <a:t>Job Quality </a:t>
            </a:r>
            <a:r>
              <a:rPr lang="en-GB" sz="2000" kern="0" dirty="0">
                <a:solidFill>
                  <a:schemeClr val="tx1"/>
                </a:solidFill>
              </a:rPr>
              <a:t>indicators</a:t>
            </a:r>
          </a:p>
        </p:txBody>
      </p:sp>
      <p:sp>
        <p:nvSpPr>
          <p:cNvPr id="4" name="Content Placeholder 3"/>
          <p:cNvSpPr>
            <a:spLocks noGrp="1"/>
          </p:cNvSpPr>
          <p:nvPr>
            <p:ph idx="1"/>
          </p:nvPr>
        </p:nvSpPr>
        <p:spPr>
          <a:xfrm>
            <a:off x="1" y="1340768"/>
            <a:ext cx="9074328" cy="3384376"/>
          </a:xfrm>
        </p:spPr>
        <p:txBody>
          <a:bodyPr/>
          <a:lstStyle/>
          <a:p>
            <a:pPr marL="0" indent="0">
              <a:buNone/>
            </a:pPr>
            <a:r>
              <a:rPr lang="en-GB" dirty="0"/>
              <a:t> </a:t>
            </a:r>
          </a:p>
        </p:txBody>
      </p:sp>
      <p:sp>
        <p:nvSpPr>
          <p:cNvPr id="3" name="Slide Number Placeholder 2"/>
          <p:cNvSpPr>
            <a:spLocks noGrp="1"/>
          </p:cNvSpPr>
          <p:nvPr>
            <p:ph type="sldNum" sz="quarter" idx="12"/>
          </p:nvPr>
        </p:nvSpPr>
        <p:spPr/>
        <p:txBody>
          <a:bodyPr/>
          <a:lstStyle/>
          <a:p>
            <a:fld id="{1EA4AF28-2AB5-4FBA-9402-9730AF6EFF8B}" type="slidenum">
              <a:rPr lang="en-GB" smtClean="0"/>
              <a:pPr/>
              <a:t>11</a:t>
            </a:fld>
            <a:endParaRPr lang="en-GB"/>
          </a:p>
        </p:txBody>
      </p:sp>
    </p:spTree>
    <p:extLst>
      <p:ext uri="{BB962C8B-B14F-4D97-AF65-F5344CB8AC3E}">
        <p14:creationId xmlns:p14="http://schemas.microsoft.com/office/powerpoint/2010/main" val="344501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080000" y="237600"/>
            <a:ext cx="8064000" cy="1022400"/>
          </a:xfrm>
        </p:spPr>
        <p:txBody>
          <a:bodyPr/>
          <a:lstStyle/>
          <a:p>
            <a:pPr algn="ctr"/>
            <a:r>
              <a:rPr lang="en-GB" sz="3000" b="1" dirty="0"/>
              <a:t>Well-being work throughout the OECD</a:t>
            </a:r>
          </a:p>
        </p:txBody>
      </p:sp>
      <p:sp>
        <p:nvSpPr>
          <p:cNvPr id="5" name="Content Placeholder 2"/>
          <p:cNvSpPr>
            <a:spLocks noGrp="1"/>
          </p:cNvSpPr>
          <p:nvPr>
            <p:ph idx="1"/>
          </p:nvPr>
        </p:nvSpPr>
        <p:spPr>
          <a:xfrm>
            <a:off x="161692" y="1772816"/>
            <a:ext cx="4444592" cy="571086"/>
          </a:xfrm>
        </p:spPr>
        <p:txBody>
          <a:bodyPr>
            <a:noAutofit/>
          </a:bodyPr>
          <a:lstStyle/>
          <a:p>
            <a:pPr marL="0" indent="0">
              <a:buClr>
                <a:srgbClr val="002060"/>
              </a:buClr>
              <a:buSzPct val="120000"/>
              <a:buNone/>
            </a:pPr>
            <a:r>
              <a:rPr lang="en-GB" sz="2200" b="1" dirty="0">
                <a:solidFill>
                  <a:schemeClr val="accent1">
                    <a:lumMod val="75000"/>
                  </a:schemeClr>
                </a:solidFill>
                <a:latin typeface="+mj-lt"/>
              </a:rPr>
              <a:t>How’s Life in your Region?</a:t>
            </a:r>
            <a:r>
              <a:rPr lang="en-GB" sz="2000" dirty="0">
                <a:solidFill>
                  <a:schemeClr val="tx1">
                    <a:lumMod val="75000"/>
                  </a:schemeClr>
                </a:solidFill>
              </a:rPr>
              <a:t>: drilling down to the regional level</a:t>
            </a:r>
          </a:p>
          <a:p>
            <a:pPr eaLnBrk="1" hangingPunct="1">
              <a:buClr>
                <a:srgbClr val="002060"/>
              </a:buClr>
              <a:buSzPct val="120000"/>
              <a:buFontTx/>
              <a:buChar char="-"/>
            </a:pPr>
            <a:endParaRPr lang="en-GB" sz="2000" dirty="0">
              <a:solidFill>
                <a:schemeClr val="tx1">
                  <a:lumMod val="75000"/>
                </a:schemeClr>
              </a:solidFill>
            </a:endParaRPr>
          </a:p>
          <a:p>
            <a:pPr eaLnBrk="1" hangingPunct="1">
              <a:buClr>
                <a:srgbClr val="002060"/>
              </a:buClr>
              <a:buSzPct val="120000"/>
              <a:buFontTx/>
              <a:buChar char="-"/>
            </a:pPr>
            <a:endParaRPr lang="en-GB" sz="2000" dirty="0">
              <a:solidFill>
                <a:schemeClr val="tx1">
                  <a:lumMod val="75000"/>
                </a:schemeClr>
              </a:solidFill>
            </a:endParaRPr>
          </a:p>
          <a:p>
            <a:pPr marL="0" indent="0" eaLnBrk="1" hangingPunct="1">
              <a:buClr>
                <a:srgbClr val="002060"/>
              </a:buClr>
              <a:buSzPct val="120000"/>
              <a:buNone/>
            </a:pPr>
            <a:endParaRPr lang="en-GB" sz="2000" dirty="0">
              <a:solidFill>
                <a:srgbClr val="C00000"/>
              </a:solidFill>
              <a:latin typeface="Calibri" panose="020F0502020204030204" pitchFamily="34" charset="0"/>
            </a:endParaRPr>
          </a:p>
        </p:txBody>
      </p:sp>
      <p:grpSp>
        <p:nvGrpSpPr>
          <p:cNvPr id="10" name="Group 9"/>
          <p:cNvGrpSpPr/>
          <p:nvPr/>
        </p:nvGrpSpPr>
        <p:grpSpPr>
          <a:xfrm>
            <a:off x="4103697" y="1486180"/>
            <a:ext cx="4047735" cy="2694048"/>
            <a:chOff x="4198221" y="1362576"/>
            <a:chExt cx="3806544" cy="2694048"/>
          </a:xfrm>
        </p:grpSpPr>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15"/>
            <a:stretch/>
          </p:blipFill>
          <p:spPr bwMode="auto">
            <a:xfrm rot="20541587">
              <a:off x="4198221" y="1625616"/>
              <a:ext cx="1782294" cy="2431008"/>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84640">
              <a:off x="4993150" y="1362576"/>
              <a:ext cx="1924729" cy="2431008"/>
            </a:xfrm>
            <a:prstGeom prst="rect">
              <a:avLst/>
            </a:prstGeom>
            <a:ln w="3175">
              <a:solidFill>
                <a:schemeClr val="tx1"/>
              </a:solid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77844">
              <a:off x="6163930" y="1388231"/>
              <a:ext cx="1840835" cy="245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ectangle 12"/>
          <p:cNvSpPr/>
          <p:nvPr/>
        </p:nvSpPr>
        <p:spPr>
          <a:xfrm>
            <a:off x="179512" y="5013176"/>
            <a:ext cx="8794492" cy="1692771"/>
          </a:xfrm>
          <a:prstGeom prst="rect">
            <a:avLst/>
          </a:prstGeom>
        </p:spPr>
        <p:txBody>
          <a:bodyPr wrap="square">
            <a:spAutoFit/>
          </a:bodyPr>
          <a:lstStyle/>
          <a:p>
            <a:pPr algn="just">
              <a:spcBef>
                <a:spcPts val="0"/>
              </a:spcBef>
              <a:buClr>
                <a:srgbClr val="002060"/>
              </a:buClr>
              <a:buSzPct val="120000"/>
            </a:pPr>
            <a:r>
              <a:rPr lang="en-GB" sz="2000" dirty="0">
                <a:solidFill>
                  <a:schemeClr val="tx1">
                    <a:lumMod val="75000"/>
                  </a:schemeClr>
                </a:solidFill>
              </a:rPr>
              <a:t>Well-being in </a:t>
            </a:r>
            <a:r>
              <a:rPr lang="en-GB" sz="2200" b="1" dirty="0">
                <a:solidFill>
                  <a:schemeClr val="accent1">
                    <a:lumMod val="75000"/>
                  </a:schemeClr>
                </a:solidFill>
                <a:latin typeface="+mj-lt"/>
              </a:rPr>
              <a:t>OECD Economic Surveys </a:t>
            </a:r>
            <a:r>
              <a:rPr lang="en-GB" sz="2000" dirty="0">
                <a:solidFill>
                  <a:schemeClr val="tx1">
                    <a:lumMod val="75000"/>
                  </a:schemeClr>
                </a:solidFill>
              </a:rPr>
              <a:t>(e.g. Austria 2013, United States 2014, Mexico 2015, Italy forthcoming): moving beyond traditional economic assessment to also address well-being needs </a:t>
            </a:r>
          </a:p>
          <a:p>
            <a:pPr algn="just">
              <a:spcBef>
                <a:spcPts val="0"/>
              </a:spcBef>
              <a:buClr>
                <a:srgbClr val="002060"/>
              </a:buClr>
              <a:buSzPct val="120000"/>
            </a:pPr>
            <a:endParaRPr lang="en-GB" sz="2000" dirty="0">
              <a:solidFill>
                <a:schemeClr val="tx1">
                  <a:lumMod val="75000"/>
                </a:schemeClr>
              </a:solidFill>
            </a:endParaRPr>
          </a:p>
          <a:p>
            <a:pPr algn="just">
              <a:spcBef>
                <a:spcPts val="0"/>
              </a:spcBef>
              <a:buClr>
                <a:srgbClr val="002060"/>
              </a:buClr>
              <a:buSzPct val="120000"/>
            </a:pPr>
            <a:r>
              <a:rPr lang="en-GB" sz="2000" dirty="0">
                <a:solidFill>
                  <a:schemeClr val="tx1">
                    <a:lumMod val="75000"/>
                  </a:schemeClr>
                </a:solidFill>
              </a:rPr>
              <a:t>Historical perspectives: </a:t>
            </a:r>
            <a:r>
              <a:rPr lang="en-GB" sz="2200" b="1" dirty="0">
                <a:solidFill>
                  <a:schemeClr val="accent1">
                    <a:lumMod val="75000"/>
                  </a:schemeClr>
                </a:solidFill>
                <a:latin typeface="+mj-lt"/>
              </a:rPr>
              <a:t>How Was Life?</a:t>
            </a:r>
          </a:p>
        </p:txBody>
      </p:sp>
      <p:sp>
        <p:nvSpPr>
          <p:cNvPr id="14" name="Rectangle 13"/>
          <p:cNvSpPr/>
          <p:nvPr/>
        </p:nvSpPr>
        <p:spPr>
          <a:xfrm>
            <a:off x="179512" y="2780928"/>
            <a:ext cx="4572000" cy="1692771"/>
          </a:xfrm>
          <a:prstGeom prst="rect">
            <a:avLst/>
          </a:prstGeom>
        </p:spPr>
        <p:txBody>
          <a:bodyPr>
            <a:spAutoFit/>
          </a:bodyPr>
          <a:lstStyle/>
          <a:p>
            <a:pPr>
              <a:spcBef>
                <a:spcPts val="0"/>
              </a:spcBef>
              <a:buClr>
                <a:srgbClr val="002060"/>
              </a:buClr>
              <a:buSzPct val="120000"/>
            </a:pPr>
            <a:r>
              <a:rPr lang="en-GB" sz="2200" b="1" dirty="0">
                <a:solidFill>
                  <a:schemeClr val="accent1">
                    <a:lumMod val="75000"/>
                  </a:schemeClr>
                </a:solidFill>
                <a:latin typeface="+mj-lt"/>
              </a:rPr>
              <a:t>Multi-dimensional Country Reviews</a:t>
            </a:r>
            <a:r>
              <a:rPr lang="en-GB" sz="2000" dirty="0">
                <a:solidFill>
                  <a:schemeClr val="tx1">
                    <a:lumMod val="75000"/>
                  </a:schemeClr>
                </a:solidFill>
              </a:rPr>
              <a:t>:  Monitoring well-being outcomes in a development context (e.g. Myanmar, Uruguay, Philippines…)</a:t>
            </a:r>
          </a:p>
        </p:txBody>
      </p:sp>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96136">
            <a:off x="6830719" y="2370548"/>
            <a:ext cx="1968363" cy="262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EA4AF28-2AB5-4FBA-9402-9730AF6EFF8B}" type="slidenum">
              <a:rPr lang="en-GB" smtClean="0"/>
              <a:pPr/>
              <a:t>12</a:t>
            </a:fld>
            <a:endParaRPr lang="en-GB"/>
          </a:p>
        </p:txBody>
      </p:sp>
    </p:spTree>
    <p:extLst>
      <p:ext uri="{BB962C8B-B14F-4D97-AF65-F5344CB8AC3E}">
        <p14:creationId xmlns:p14="http://schemas.microsoft.com/office/powerpoint/2010/main" val="122934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57984"/>
            <a:ext cx="8784976" cy="386840"/>
          </a:xfrm>
        </p:spPr>
        <p:txBody>
          <a:bodyPr>
            <a:normAutofit fontScale="70000" lnSpcReduction="20000"/>
          </a:bodyPr>
          <a:lstStyle/>
          <a:p>
            <a:pPr marL="0" indent="0">
              <a:buNone/>
            </a:pPr>
            <a:r>
              <a:rPr lang="en-GB" sz="3100" b="1" dirty="0">
                <a:solidFill>
                  <a:schemeClr val="accent1">
                    <a:lumMod val="75000"/>
                  </a:schemeClr>
                </a:solidFill>
                <a:latin typeface="+mj-lt"/>
              </a:rPr>
              <a:t>What the Inclusive Growth policy framework aims to achieve:</a:t>
            </a:r>
          </a:p>
          <a:p>
            <a:pPr marL="0" indent="0">
              <a:buNone/>
            </a:pPr>
            <a:endParaRPr lang="en-GB" dirty="0"/>
          </a:p>
        </p:txBody>
      </p:sp>
      <p:sp>
        <p:nvSpPr>
          <p:cNvPr id="4" name="Title 2"/>
          <p:cNvSpPr>
            <a:spLocks noGrp="1"/>
          </p:cNvSpPr>
          <p:nvPr>
            <p:ph type="title"/>
          </p:nvPr>
        </p:nvSpPr>
        <p:spPr/>
        <p:txBody>
          <a:bodyPr/>
          <a:lstStyle/>
          <a:p>
            <a:pPr algn="ctr"/>
            <a:r>
              <a:rPr lang="en-GB" b="1" dirty="0"/>
              <a:t>Well-being and Policies</a:t>
            </a:r>
          </a:p>
        </p:txBody>
      </p:sp>
      <p:sp>
        <p:nvSpPr>
          <p:cNvPr id="5" name="Content Placeholder 1"/>
          <p:cNvSpPr txBox="1">
            <a:spLocks/>
          </p:cNvSpPr>
          <p:nvPr/>
        </p:nvSpPr>
        <p:spPr>
          <a:xfrm>
            <a:off x="179512" y="2106056"/>
            <a:ext cx="8964488" cy="4923344"/>
          </a:xfrm>
          <a:prstGeom prst="rect">
            <a:avLst/>
          </a:prstGeom>
        </p:spPr>
        <p:txBody>
          <a:bodyPr vert="horz">
            <a:normAutofit lnSpcReduction="100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20000"/>
              </a:lnSpc>
            </a:pPr>
            <a:r>
              <a:rPr lang="fr-FR" sz="2400" dirty="0" err="1"/>
              <a:t>Avoid</a:t>
            </a:r>
            <a:r>
              <a:rPr lang="fr-FR" sz="2400" dirty="0"/>
              <a:t> : ‘</a:t>
            </a:r>
            <a:r>
              <a:rPr lang="fr-FR" sz="2400" i="1" dirty="0" err="1"/>
              <a:t>Grow</a:t>
            </a:r>
            <a:r>
              <a:rPr lang="fr-FR" sz="2400" i="1" dirty="0"/>
              <a:t> first, </a:t>
            </a:r>
            <a:r>
              <a:rPr lang="fr-FR" sz="2400" i="1" dirty="0" err="1"/>
              <a:t>think</a:t>
            </a:r>
            <a:r>
              <a:rPr lang="fr-FR" sz="2400" i="1" dirty="0"/>
              <a:t> about </a:t>
            </a:r>
            <a:r>
              <a:rPr lang="fr-FR" sz="2400" i="1" dirty="0" err="1"/>
              <a:t>well-being</a:t>
            </a:r>
            <a:r>
              <a:rPr lang="fr-FR" sz="2400" i="1" dirty="0"/>
              <a:t> </a:t>
            </a:r>
            <a:r>
              <a:rPr lang="fr-FR" sz="2400" i="1" dirty="0" err="1"/>
              <a:t>later</a:t>
            </a:r>
            <a:r>
              <a:rPr lang="fr-FR" sz="2400" dirty="0"/>
              <a:t>’</a:t>
            </a:r>
          </a:p>
          <a:p>
            <a:pPr marL="0" indent="0">
              <a:lnSpc>
                <a:spcPct val="120000"/>
              </a:lnSpc>
              <a:buNone/>
            </a:pPr>
            <a:endParaRPr lang="fr-FR" sz="1400" dirty="0"/>
          </a:p>
          <a:p>
            <a:pPr marL="342000" lvl="1" indent="-342000">
              <a:spcBef>
                <a:spcPts val="768"/>
              </a:spcBef>
              <a:buFont typeface="Arial" pitchFamily="34" charset="0"/>
              <a:buChar char="•"/>
            </a:pPr>
            <a:r>
              <a:rPr lang="en-US" sz="2400" dirty="0"/>
              <a:t>Provide a clear link between some of </a:t>
            </a:r>
            <a:br>
              <a:rPr lang="en-US" sz="2400" dirty="0"/>
            </a:br>
            <a:r>
              <a:rPr lang="en-US" sz="2400" dirty="0"/>
              <a:t>the dimensions of well-being and policies</a:t>
            </a:r>
            <a:endParaRPr lang="fr-FR" sz="2400" dirty="0"/>
          </a:p>
          <a:p>
            <a:pPr marL="0" indent="0">
              <a:buFont typeface="Arial" pitchFamily="34" charset="0"/>
              <a:buNone/>
            </a:pPr>
            <a:endParaRPr lang="fr-FR" sz="1400" dirty="0"/>
          </a:p>
          <a:p>
            <a:pPr marL="342000" lvl="1" indent="-342000">
              <a:spcBef>
                <a:spcPts val="768"/>
              </a:spcBef>
              <a:buFont typeface="Arial" pitchFamily="34" charset="0"/>
              <a:buChar char="•"/>
            </a:pPr>
            <a:r>
              <a:rPr lang="en-US" sz="2400" dirty="0"/>
              <a:t>Identify the main channels of transmission</a:t>
            </a:r>
          </a:p>
          <a:p>
            <a:endParaRPr lang="fr-FR" sz="1400" dirty="0"/>
          </a:p>
          <a:p>
            <a:pPr marL="342000" lvl="1" indent="-342000">
              <a:spcBef>
                <a:spcPts val="768"/>
              </a:spcBef>
              <a:buFont typeface="Arial" pitchFamily="34" charset="0"/>
              <a:buChar char="•"/>
            </a:pPr>
            <a:r>
              <a:rPr lang="en-US" sz="2400" dirty="0"/>
              <a:t>Make explicit the policy trade-offs  and		and </a:t>
            </a:r>
            <a:r>
              <a:rPr lang="en-US" sz="2400" dirty="0" err="1"/>
              <a:t>and</a:t>
            </a:r>
            <a:r>
              <a:rPr lang="en-US" sz="2400" dirty="0"/>
              <a:t> synergies</a:t>
            </a:r>
          </a:p>
          <a:p>
            <a:pPr marL="342000" lvl="1" indent="-342000">
              <a:spcBef>
                <a:spcPts val="768"/>
              </a:spcBef>
              <a:buFont typeface="Arial" pitchFamily="34" charset="0"/>
              <a:buChar char="•"/>
            </a:pPr>
            <a:endParaRPr lang="fr-FR" sz="2400" dirty="0"/>
          </a:p>
          <a:p>
            <a:r>
              <a:rPr lang="en-US" sz="2400" dirty="0"/>
              <a:t>Be flexible and adaptable to country-specific challenges                          and circumstances</a:t>
            </a:r>
          </a:p>
          <a:p>
            <a:endParaRPr lang="en-US" sz="2400" dirty="0"/>
          </a:p>
          <a:p>
            <a:endParaRPr lang="fr-FR" sz="2400" dirty="0"/>
          </a:p>
          <a:p>
            <a:endParaRPr lang="fr-FR" sz="2800" dirty="0">
              <a:solidFill>
                <a:schemeClr val="accent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5061" y="3091089"/>
            <a:ext cx="2215411" cy="2215411"/>
          </a:xfrm>
          <a:prstGeom prst="ellipse">
            <a:avLst/>
          </a:prstGeom>
        </p:spPr>
      </p:pic>
      <p:sp>
        <p:nvSpPr>
          <p:cNvPr id="2" name="Rectangle 1"/>
          <p:cNvSpPr/>
          <p:nvPr/>
        </p:nvSpPr>
        <p:spPr>
          <a:xfrm>
            <a:off x="6660232" y="2924944"/>
            <a:ext cx="2142959" cy="923330"/>
          </a:xfrm>
          <a:prstGeom prst="rect">
            <a:avLst/>
          </a:prstGeom>
          <a:noFill/>
        </p:spPr>
        <p:txBody>
          <a:bodyPr wrap="none" lIns="91440" tIns="45720" rIns="91440" bIns="45720">
            <a:prstTxWarp prst="textArchUp">
              <a:avLst>
                <a:gd name="adj" fmla="val 10960773"/>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ecilia Roman" pitchFamily="18" charset="0"/>
              </a:rPr>
              <a:t>NAEC</a:t>
            </a:r>
            <a:endParaRPr lang="en-GB"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Slide Number Placeholder 5"/>
          <p:cNvSpPr>
            <a:spLocks noGrp="1"/>
          </p:cNvSpPr>
          <p:nvPr>
            <p:ph type="sldNum" sz="quarter" idx="12"/>
          </p:nvPr>
        </p:nvSpPr>
        <p:spPr/>
        <p:txBody>
          <a:bodyPr/>
          <a:lstStyle/>
          <a:p>
            <a:fld id="{1EA4AF28-2AB5-4FBA-9402-9730AF6EFF8B}" type="slidenum">
              <a:rPr lang="en-GB" smtClean="0"/>
              <a:pPr/>
              <a:t>13</a:t>
            </a:fld>
            <a:endParaRPr lang="en-GB"/>
          </a:p>
        </p:txBody>
      </p:sp>
    </p:spTree>
    <p:extLst>
      <p:ext uri="{BB962C8B-B14F-4D97-AF65-F5344CB8AC3E}">
        <p14:creationId xmlns:p14="http://schemas.microsoft.com/office/powerpoint/2010/main" val="248423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74352"/>
            <a:ext cx="8266330" cy="1022400"/>
          </a:xfrm>
        </p:spPr>
        <p:txBody>
          <a:bodyPr/>
          <a:lstStyle/>
          <a:p>
            <a:pPr algn="ctr"/>
            <a:r>
              <a:rPr lang="en-GB" b="1" dirty="0"/>
              <a:t>Well-being and development</a:t>
            </a:r>
          </a:p>
        </p:txBody>
      </p:sp>
      <p:sp>
        <p:nvSpPr>
          <p:cNvPr id="3" name="Content Placeholder 2"/>
          <p:cNvSpPr>
            <a:spLocks noGrp="1"/>
          </p:cNvSpPr>
          <p:nvPr>
            <p:ph idx="1"/>
          </p:nvPr>
        </p:nvSpPr>
        <p:spPr>
          <a:xfrm>
            <a:off x="0" y="1268760"/>
            <a:ext cx="9144000" cy="1368152"/>
          </a:xfrm>
        </p:spPr>
        <p:txBody>
          <a:bodyPr>
            <a:normAutofit/>
          </a:bodyPr>
          <a:lstStyle/>
          <a:p>
            <a:pPr>
              <a:buFont typeface="Wingdings" panose="05000000000000000000" pitchFamily="2" charset="2"/>
              <a:buChar char="Ø"/>
            </a:pPr>
            <a:r>
              <a:rPr lang="en-GB" sz="2400" dirty="0"/>
              <a:t>OECD Development Centre working paper on “</a:t>
            </a:r>
            <a:r>
              <a:rPr lang="en-GB" sz="2400" i="1" dirty="0"/>
              <a:t>how to measure well-being in countries at different stages of development</a:t>
            </a:r>
            <a:r>
              <a:rPr lang="en-GB" sz="2400" dirty="0"/>
              <a:t>” (</a:t>
            </a:r>
            <a:r>
              <a:rPr lang="en-GB" sz="2400" dirty="0" err="1"/>
              <a:t>Boarini</a:t>
            </a:r>
            <a:r>
              <a:rPr lang="en-GB" sz="2400" dirty="0"/>
              <a:t>, Kolev and McGregor)  </a:t>
            </a:r>
          </a:p>
        </p:txBody>
      </p:sp>
      <p:sp>
        <p:nvSpPr>
          <p:cNvPr id="4" name="Slide Number Placeholder 3"/>
          <p:cNvSpPr>
            <a:spLocks noGrp="1"/>
          </p:cNvSpPr>
          <p:nvPr>
            <p:ph type="sldNum" sz="quarter" idx="12"/>
          </p:nvPr>
        </p:nvSpPr>
        <p:spPr/>
        <p:txBody>
          <a:bodyPr/>
          <a:lstStyle/>
          <a:p>
            <a:fld id="{1EA4AF28-2AB5-4FBA-9402-9730AF6EFF8B}" type="slidenum">
              <a:rPr lang="en-GB" smtClean="0"/>
              <a:pPr/>
              <a:t>14</a:t>
            </a:fld>
            <a:endParaRPr lang="en-GB"/>
          </a:p>
        </p:txBody>
      </p:sp>
      <p:sp>
        <p:nvSpPr>
          <p:cNvPr id="5" name="TextBox 4"/>
          <p:cNvSpPr txBox="1"/>
          <p:nvPr/>
        </p:nvSpPr>
        <p:spPr>
          <a:xfrm>
            <a:off x="29737" y="2492896"/>
            <a:ext cx="5652120" cy="3570208"/>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Ø"/>
            </a:pPr>
            <a:r>
              <a:rPr lang="en-GB" sz="2400" dirty="0"/>
              <a:t>Are the same well-being dimensions relevant in all countries? </a:t>
            </a:r>
            <a:r>
              <a:rPr lang="en-GB" sz="2400" dirty="0" err="1"/>
              <a:t>i</a:t>
            </a:r>
            <a:r>
              <a:rPr lang="en-GB" sz="2400" dirty="0"/>
              <a:t>) none of the dimensions in the OECD framework can be deemed as ‘irrelevant’ for less developed countries; ii) but adaptations needed</a:t>
            </a:r>
          </a:p>
          <a:p>
            <a:pPr marL="342900" indent="-342900">
              <a:spcBef>
                <a:spcPts val="600"/>
              </a:spcBef>
              <a:spcAft>
                <a:spcPts val="600"/>
              </a:spcAft>
              <a:buFont typeface="Wingdings" panose="05000000000000000000" pitchFamily="2" charset="2"/>
              <a:buChar char="Ø"/>
            </a:pPr>
            <a:r>
              <a:rPr lang="en-GB" sz="2400" dirty="0"/>
              <a:t>Ongoing discussions on the successor to the MDGs in 2015: broader and universal focus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132856"/>
            <a:ext cx="3384376" cy="414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022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pPr marL="0" indent="0" algn="ctr">
              <a:buNone/>
            </a:pPr>
            <a:r>
              <a:rPr lang="en-GB" i="1" dirty="0">
                <a:solidFill>
                  <a:srgbClr val="FF0000"/>
                </a:solidFill>
              </a:rPr>
              <a:t>Thank you!</a:t>
            </a:r>
          </a:p>
          <a:p>
            <a:pPr marL="0" indent="0" algn="ctr">
              <a:buNone/>
            </a:pPr>
            <a:endParaRPr lang="en-GB" i="1" dirty="0">
              <a:solidFill>
                <a:srgbClr val="FF0000"/>
              </a:solidFill>
            </a:endParaRPr>
          </a:p>
          <a:p>
            <a:pPr marL="0" indent="0" algn="ctr">
              <a:buNone/>
            </a:pPr>
            <a:r>
              <a:rPr lang="en-GB" i="1" dirty="0">
                <a:solidFill>
                  <a:srgbClr val="FF0000"/>
                </a:solidFill>
              </a:rPr>
              <a:t>marco.mira@oecd.org</a:t>
            </a:r>
          </a:p>
        </p:txBody>
      </p:sp>
      <p:sp>
        <p:nvSpPr>
          <p:cNvPr id="4" name="Slide Number Placeholder 3"/>
          <p:cNvSpPr>
            <a:spLocks noGrp="1"/>
          </p:cNvSpPr>
          <p:nvPr>
            <p:ph type="sldNum" sz="quarter" idx="12"/>
          </p:nvPr>
        </p:nvSpPr>
        <p:spPr/>
        <p:txBody>
          <a:bodyPr/>
          <a:lstStyle/>
          <a:p>
            <a:fld id="{1EA4AF28-2AB5-4FBA-9402-9730AF6EFF8B}" type="slidenum">
              <a:rPr lang="en-GB" smtClean="0"/>
              <a:pPr/>
              <a:t>15</a:t>
            </a:fld>
            <a:endParaRPr lang="en-GB"/>
          </a:p>
        </p:txBody>
      </p:sp>
    </p:spTree>
    <p:extLst>
      <p:ext uri="{BB962C8B-B14F-4D97-AF65-F5344CB8AC3E}">
        <p14:creationId xmlns:p14="http://schemas.microsoft.com/office/powerpoint/2010/main" val="165046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125538"/>
            <a:ext cx="9144000" cy="574675"/>
          </a:xfrm>
        </p:spPr>
        <p:txBody>
          <a:bodyPr/>
          <a:lstStyle/>
          <a:p>
            <a:pPr eaLnBrk="1" hangingPunct="1"/>
            <a:br>
              <a:rPr lang="it-IT" sz="3600">
                <a:solidFill>
                  <a:srgbClr val="6498CC"/>
                </a:solidFill>
                <a:latin typeface="Arial" charset="0"/>
              </a:rPr>
            </a:br>
            <a:endParaRPr lang="it-IT" sz="3600">
              <a:solidFill>
                <a:srgbClr val="6498CC"/>
              </a:solidFill>
              <a:latin typeface="Arial" charset="0"/>
            </a:endParaRPr>
          </a:p>
        </p:txBody>
      </p:sp>
      <p:sp>
        <p:nvSpPr>
          <p:cNvPr id="3" name="Content Placeholder 2"/>
          <p:cNvSpPr txBox="1">
            <a:spLocks noGrp="1"/>
          </p:cNvSpPr>
          <p:nvPr>
            <p:ph idx="1"/>
          </p:nvPr>
        </p:nvSpPr>
        <p:spPr>
          <a:xfrm>
            <a:off x="0" y="1340768"/>
            <a:ext cx="9144000" cy="5033829"/>
          </a:xfrm>
        </p:spPr>
        <p:txBody>
          <a:bodyPr>
            <a:normAutofit/>
          </a:bodyPr>
          <a:lstStyle/>
          <a:p>
            <a:pPr marL="542925" lvl="1" indent="-276225">
              <a:spcBef>
                <a:spcPts val="0"/>
              </a:spcBef>
              <a:buClr>
                <a:srgbClr val="0617BA"/>
              </a:buClr>
              <a:buFont typeface="Arial" panose="020B0604020202020204" pitchFamily="34" charset="0"/>
              <a:buChar char="•"/>
              <a:defRPr/>
            </a:pPr>
            <a:r>
              <a:rPr lang="en-US" sz="2000" b="1" dirty="0">
                <a:solidFill>
                  <a:srgbClr val="0617BA"/>
                </a:solidFill>
              </a:rPr>
              <a:t>Stiglitz-Sen-</a:t>
            </a:r>
            <a:r>
              <a:rPr lang="en-US" sz="2000" b="1" dirty="0" err="1">
                <a:solidFill>
                  <a:srgbClr val="0617BA"/>
                </a:solidFill>
              </a:rPr>
              <a:t>Fitoussi</a:t>
            </a:r>
            <a:r>
              <a:rPr lang="en-US" sz="2000" b="1" dirty="0">
                <a:solidFill>
                  <a:srgbClr val="0617BA"/>
                </a:solidFill>
              </a:rPr>
              <a:t> </a:t>
            </a:r>
            <a:r>
              <a:rPr lang="en-US" sz="2000" dirty="0"/>
              <a:t>report</a:t>
            </a:r>
          </a:p>
          <a:p>
            <a:pPr marL="542925" lvl="1" indent="-276225">
              <a:buClr>
                <a:srgbClr val="0617BA"/>
              </a:buClr>
              <a:buFont typeface="Arial" panose="020B0604020202020204" pitchFamily="34" charset="0"/>
              <a:buChar char="•"/>
              <a:defRPr/>
            </a:pPr>
            <a:r>
              <a:rPr lang="en-GB" sz="2000" b="1" dirty="0">
                <a:solidFill>
                  <a:srgbClr val="0617BA"/>
                </a:solidFill>
              </a:rPr>
              <a:t>EU 2020</a:t>
            </a:r>
            <a:r>
              <a:rPr lang="en-GB" sz="2000" dirty="0"/>
              <a:t>; </a:t>
            </a:r>
            <a:r>
              <a:rPr lang="en-GB" sz="2000" b="1" dirty="0">
                <a:solidFill>
                  <a:srgbClr val="0617BA"/>
                </a:solidFill>
              </a:rPr>
              <a:t>Eurostat sponsorship</a:t>
            </a:r>
          </a:p>
          <a:p>
            <a:pPr marL="542925" lvl="1" indent="-276225">
              <a:buClr>
                <a:srgbClr val="0617BA"/>
              </a:buClr>
              <a:buFont typeface="Arial" panose="020B0604020202020204" pitchFamily="34" charset="0"/>
              <a:buChar char="•"/>
              <a:defRPr/>
            </a:pPr>
            <a:r>
              <a:rPr lang="en-GB" sz="2000" b="1" dirty="0">
                <a:solidFill>
                  <a:srgbClr val="0617BA"/>
                </a:solidFill>
              </a:rPr>
              <a:t>G20 Leaders statement </a:t>
            </a:r>
            <a:r>
              <a:rPr lang="en-US" sz="2000" dirty="0"/>
              <a:t>to “encourage work on measurement methods so as to better take into account the social and environmental dimensions of economic development”</a:t>
            </a:r>
            <a:endParaRPr lang="en-GB" sz="2000" b="1" dirty="0">
              <a:solidFill>
                <a:srgbClr val="0617BA"/>
              </a:solidFill>
            </a:endParaRPr>
          </a:p>
          <a:p>
            <a:pPr marL="542925" lvl="1" indent="-276225">
              <a:buClr>
                <a:srgbClr val="0617BA"/>
              </a:buClr>
              <a:buFont typeface="Arial" panose="020B0604020202020204" pitchFamily="34" charset="0"/>
              <a:buChar char="•"/>
              <a:defRPr/>
            </a:pPr>
            <a:r>
              <a:rPr lang="en-GB" sz="2000" b="1" dirty="0">
                <a:solidFill>
                  <a:srgbClr val="0617BA"/>
                </a:solidFill>
              </a:rPr>
              <a:t>UN Resolution </a:t>
            </a:r>
            <a:r>
              <a:rPr lang="en-GB" sz="2000" dirty="0"/>
              <a:t>calling for “holistic approach to development” to promote sustainable happiness and well-being</a:t>
            </a:r>
          </a:p>
          <a:p>
            <a:pPr marL="542925" lvl="1" indent="-276225">
              <a:buClr>
                <a:srgbClr val="0617BA"/>
              </a:buClr>
              <a:buFont typeface="Arial" panose="020B0604020202020204" pitchFamily="34" charset="0"/>
              <a:buChar char="•"/>
              <a:defRPr/>
            </a:pPr>
            <a:r>
              <a:rPr lang="en-GB" sz="2000" b="1" dirty="0">
                <a:solidFill>
                  <a:srgbClr val="0617BA"/>
                </a:solidFill>
              </a:rPr>
              <a:t>Rio+20 </a:t>
            </a:r>
            <a:r>
              <a:rPr lang="en-GB" sz="2000" dirty="0"/>
              <a:t>Sustainable Development Goals</a:t>
            </a:r>
          </a:p>
          <a:p>
            <a:pPr marL="542925" lvl="1" indent="-276225">
              <a:buClr>
                <a:srgbClr val="0617BA"/>
              </a:buClr>
              <a:buFont typeface="Arial" panose="020B0604020202020204" pitchFamily="34" charset="0"/>
              <a:buChar char="•"/>
              <a:defRPr/>
            </a:pPr>
            <a:r>
              <a:rPr lang="en-GB" sz="2000" dirty="0"/>
              <a:t>Many </a:t>
            </a:r>
            <a:r>
              <a:rPr lang="en-GB" sz="2000" b="1" dirty="0">
                <a:solidFill>
                  <a:srgbClr val="0617BA"/>
                </a:solidFill>
              </a:rPr>
              <a:t>national initiatives </a:t>
            </a:r>
            <a:r>
              <a:rPr lang="en-GB" sz="2000" dirty="0"/>
              <a:t>for measuring well-being</a:t>
            </a:r>
            <a:endParaRPr lang="en-GB" sz="2000" b="1" dirty="0">
              <a:solidFill>
                <a:schemeClr val="bg2">
                  <a:lumMod val="75000"/>
                </a:schemeClr>
              </a:solidFill>
            </a:endParaRPr>
          </a:p>
          <a:p>
            <a:pPr marL="0" indent="0" eaLnBrk="1" hangingPunct="1">
              <a:spcBef>
                <a:spcPts val="0"/>
              </a:spcBef>
              <a:buClr>
                <a:srgbClr val="002060"/>
              </a:buClr>
              <a:buNone/>
              <a:defRPr/>
            </a:pPr>
            <a:endParaRPr lang="en-GB" sz="2000" dirty="0">
              <a:solidFill>
                <a:schemeClr val="tx1"/>
              </a:solidFill>
            </a:endParaRPr>
          </a:p>
          <a:p>
            <a:pPr algn="ctr">
              <a:spcBef>
                <a:spcPts val="0"/>
              </a:spcBef>
              <a:buClr>
                <a:srgbClr val="002060"/>
              </a:buClr>
              <a:defRPr/>
            </a:pPr>
            <a:r>
              <a:rPr lang="en-GB" sz="2000" dirty="0">
                <a:solidFill>
                  <a:schemeClr val="tx1"/>
                </a:solidFill>
              </a:rPr>
              <a:t>In 2011, the OECD</a:t>
            </a:r>
            <a:r>
              <a:rPr lang="en-GB" sz="2000" b="1" dirty="0">
                <a:solidFill>
                  <a:schemeClr val="tx1"/>
                </a:solidFill>
              </a:rPr>
              <a:t> </a:t>
            </a:r>
            <a:r>
              <a:rPr lang="en-GB" sz="2000" dirty="0">
                <a:solidFill>
                  <a:schemeClr val="tx1"/>
                </a:solidFill>
              </a:rPr>
              <a:t>launched its </a:t>
            </a:r>
            <a:r>
              <a:rPr lang="en-GB" sz="2000" b="1" dirty="0">
                <a:solidFill>
                  <a:srgbClr val="0617BA"/>
                </a:solidFill>
              </a:rPr>
              <a:t>Better Life Initiative </a:t>
            </a:r>
            <a:r>
              <a:rPr lang="en-GB" sz="2000" dirty="0">
                <a:solidFill>
                  <a:schemeClr val="tx1"/>
                </a:solidFill>
              </a:rPr>
              <a:t>as part of its new mission to achieve </a:t>
            </a:r>
            <a:r>
              <a:rPr lang="en-GB" sz="2000" b="1" dirty="0">
                <a:solidFill>
                  <a:srgbClr val="0617BA"/>
                </a:solidFill>
              </a:rPr>
              <a:t>Better Policies for Better Lives</a:t>
            </a:r>
          </a:p>
          <a:p>
            <a:pPr marL="355600" indent="-355600" eaLnBrk="1" hangingPunct="1">
              <a:spcBef>
                <a:spcPts val="0"/>
              </a:spcBef>
              <a:buClr>
                <a:srgbClr val="002060"/>
              </a:buClr>
              <a:defRPr/>
            </a:pPr>
            <a:endParaRPr lang="fr-CA" sz="2000" b="1" dirty="0">
              <a:solidFill>
                <a:srgbClr val="0617BA"/>
              </a:solidFill>
            </a:endParaRPr>
          </a:p>
          <a:p>
            <a:pPr marL="355600" indent="-355600" eaLnBrk="1" hangingPunct="1">
              <a:spcBef>
                <a:spcPts val="0"/>
              </a:spcBef>
              <a:buClr>
                <a:srgbClr val="002060"/>
              </a:buClr>
              <a:defRPr/>
            </a:pPr>
            <a:endParaRPr lang="fr-CA" sz="2000" b="1" dirty="0">
              <a:solidFill>
                <a:srgbClr val="0617BA"/>
              </a:solidFill>
            </a:endParaRPr>
          </a:p>
          <a:p>
            <a:pPr marL="355600" indent="-355600" eaLnBrk="1" hangingPunct="1">
              <a:spcBef>
                <a:spcPts val="0"/>
              </a:spcBef>
              <a:buClr>
                <a:srgbClr val="002060"/>
              </a:buClr>
              <a:defRPr/>
            </a:pPr>
            <a:endParaRPr lang="fr-CA" sz="2000" b="1" dirty="0">
              <a:solidFill>
                <a:srgbClr val="0617BA"/>
              </a:solidFill>
            </a:endParaRPr>
          </a:p>
          <a:p>
            <a:pPr marL="355600" indent="-355600" eaLnBrk="1" hangingPunct="1">
              <a:spcBef>
                <a:spcPts val="0"/>
              </a:spcBef>
              <a:buClr>
                <a:srgbClr val="002060"/>
              </a:buClr>
              <a:defRPr/>
            </a:pPr>
            <a:endParaRPr lang="en-GB" sz="2000" b="1" dirty="0">
              <a:solidFill>
                <a:srgbClr val="0617BA"/>
              </a:solidFill>
            </a:endParaRPr>
          </a:p>
          <a:p>
            <a:pPr marL="0" indent="0" eaLnBrk="1" hangingPunct="1">
              <a:spcBef>
                <a:spcPts val="0"/>
              </a:spcBef>
              <a:buClr>
                <a:srgbClr val="002060"/>
              </a:buClr>
              <a:buNone/>
              <a:defRPr/>
            </a:pPr>
            <a:endParaRPr lang="en-GB" sz="2000" dirty="0">
              <a:solidFill>
                <a:schemeClr val="tx1"/>
              </a:solidFill>
            </a:endParaRPr>
          </a:p>
          <a:p>
            <a:pPr marL="0" indent="0" eaLnBrk="1" hangingPunct="1">
              <a:spcBef>
                <a:spcPts val="0"/>
              </a:spcBef>
              <a:buClr>
                <a:srgbClr val="002060"/>
              </a:buClr>
              <a:buNone/>
              <a:defRPr/>
            </a:pPr>
            <a:endParaRPr lang="en-GB" sz="2000" dirty="0">
              <a:solidFill>
                <a:schemeClr val="tx1"/>
              </a:solidFill>
            </a:endParaRPr>
          </a:p>
          <a:p>
            <a:pPr marL="355600" indent="-355600" eaLnBrk="1" hangingPunct="1">
              <a:spcBef>
                <a:spcPts val="0"/>
              </a:spcBef>
              <a:buClr>
                <a:srgbClr val="002060"/>
              </a:buClr>
              <a:buNone/>
              <a:defRPr/>
            </a:pPr>
            <a:endParaRPr lang="en-GB" sz="2000" b="1" dirty="0">
              <a:solidFill>
                <a:schemeClr val="bg2">
                  <a:lumMod val="75000"/>
                </a:schemeClr>
              </a:solidFill>
            </a:endParaRPr>
          </a:p>
          <a:p>
            <a:pPr marL="355600" indent="-355600" eaLnBrk="1" hangingPunct="1">
              <a:spcBef>
                <a:spcPts val="0"/>
              </a:spcBef>
              <a:buClr>
                <a:srgbClr val="002060"/>
              </a:buClr>
              <a:defRPr/>
            </a:pPr>
            <a:endParaRPr lang="en-GB" sz="2000" b="1" kern="1200" dirty="0">
              <a:solidFill>
                <a:schemeClr val="tx1"/>
              </a:solidFill>
            </a:endParaRPr>
          </a:p>
          <a:p>
            <a:pPr marL="0" indent="0" eaLnBrk="1" hangingPunct="1">
              <a:spcBef>
                <a:spcPts val="0"/>
              </a:spcBef>
              <a:defRPr/>
            </a:pPr>
            <a:endParaRPr lang="en-GB" sz="2000" b="1" dirty="0">
              <a:solidFill>
                <a:schemeClr val="accent2">
                  <a:lumMod val="60000"/>
                  <a:lumOff val="40000"/>
                </a:schemeClr>
              </a:solidFill>
              <a:latin typeface="Calibri" pitchFamily="34"/>
            </a:endParaRPr>
          </a:p>
          <a:p>
            <a:pPr marL="0" indent="0" eaLnBrk="1" hangingPunct="1">
              <a:spcBef>
                <a:spcPts val="0"/>
              </a:spcBef>
              <a:defRPr/>
            </a:pPr>
            <a:endParaRPr lang="en-GB" sz="2000" b="1" dirty="0">
              <a:solidFill>
                <a:srgbClr val="002060"/>
              </a:solidFill>
              <a:latin typeface="Calibri" pitchFamily="34"/>
            </a:endParaRPr>
          </a:p>
        </p:txBody>
      </p:sp>
      <p:sp>
        <p:nvSpPr>
          <p:cNvPr id="6148" name="Rectangle 2"/>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it-IT">
              <a:solidFill>
                <a:srgbClr val="000000"/>
              </a:solidFill>
              <a:latin typeface="Georgia" pitchFamily="18" charset="0"/>
            </a:endParaRPr>
          </a:p>
        </p:txBody>
      </p:sp>
      <p:sp>
        <p:nvSpPr>
          <p:cNvPr id="5" name="Slide Number Placeholder 5"/>
          <p:cNvSpPr txBox="1"/>
          <p:nvPr/>
        </p:nvSpPr>
        <p:spPr>
          <a:xfrm>
            <a:off x="7596188" y="6245225"/>
            <a:ext cx="1114425" cy="476250"/>
          </a:xfrm>
          <a:prstGeom prst="rect">
            <a:avLst/>
          </a:prstGeom>
          <a:noFill/>
          <a:ln>
            <a:noFill/>
          </a:ln>
        </p:spPr>
        <p:txBody>
          <a:bodyPr/>
          <a:lstStyle/>
          <a:p>
            <a:pPr algn="r" fontAlgn="auto">
              <a:spcBef>
                <a:spcPts val="0"/>
              </a:spcBef>
              <a:spcAft>
                <a:spcPts val="0"/>
              </a:spcAft>
              <a:defRPr sz="1800" b="0" i="0" u="none" strike="noStrike" kern="0" cap="none" spc="0" baseline="0">
                <a:solidFill>
                  <a:srgbClr val="000000"/>
                </a:solidFill>
                <a:uFillTx/>
              </a:defRPr>
            </a:pPr>
            <a:endParaRPr lang="en-GB" sz="1400" kern="0" dirty="0">
              <a:solidFill>
                <a:srgbClr val="727272"/>
              </a:solidFill>
              <a:latin typeface="Georgia"/>
              <a:cs typeface="Arial"/>
            </a:endParaRPr>
          </a:p>
        </p:txBody>
      </p:sp>
      <p:sp>
        <p:nvSpPr>
          <p:cNvPr id="9" name="Title 1"/>
          <p:cNvSpPr txBox="1">
            <a:spLocks/>
          </p:cNvSpPr>
          <p:nvPr/>
        </p:nvSpPr>
        <p:spPr bwMode="auto">
          <a:xfrm>
            <a:off x="925513" y="0"/>
            <a:ext cx="8218487" cy="1196752"/>
          </a:xfrm>
          <a:prstGeom prst="rect">
            <a:avLst/>
          </a:prstGeom>
          <a:noFill/>
          <a:ln w="9525">
            <a:noFill/>
            <a:miter lim="800000"/>
            <a:headEnd/>
            <a:tailEnd/>
          </a:ln>
        </p:spPr>
        <p:txBody>
          <a:bodyPr anchor="ctr"/>
          <a:lstStyle/>
          <a:p>
            <a:pPr algn="ctr" eaLnBrk="0" hangingPunct="0">
              <a:defRPr/>
            </a:pPr>
            <a:r>
              <a:rPr lang="en-GB" sz="2800" b="1" dirty="0">
                <a:latin typeface="Caecilia Roman" pitchFamily="18" charset="0"/>
                <a:ea typeface="+mj-ea"/>
                <a:cs typeface="+mj-cs"/>
              </a:rPr>
              <a:t>Growing recognition and number of initiatives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990" y="5277664"/>
            <a:ext cx="2677370" cy="1433658"/>
          </a:xfrm>
          <a:prstGeom prst="rect">
            <a:avLst/>
          </a:prstGeom>
        </p:spPr>
      </p:pic>
      <p:sp>
        <p:nvSpPr>
          <p:cNvPr id="4" name="Slide Number Placeholder 3"/>
          <p:cNvSpPr>
            <a:spLocks noGrp="1"/>
          </p:cNvSpPr>
          <p:nvPr>
            <p:ph type="sldNum" sz="quarter" idx="12"/>
          </p:nvPr>
        </p:nvSpPr>
        <p:spPr/>
        <p:txBody>
          <a:bodyPr/>
          <a:lstStyle/>
          <a:p>
            <a:fld id="{1EA4AF28-2AB5-4FBA-9402-9730AF6EFF8B}" type="slidenum">
              <a:rPr lang="en-GB" smtClean="0"/>
              <a:pPr/>
              <a:t>2</a:t>
            </a:fld>
            <a:endParaRPr lang="en-GB"/>
          </a:p>
        </p:txBody>
      </p:sp>
    </p:spTree>
    <p:extLst>
      <p:ext uri="{BB962C8B-B14F-4D97-AF65-F5344CB8AC3E}">
        <p14:creationId xmlns:p14="http://schemas.microsoft.com/office/powerpoint/2010/main" val="36748659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3" cstate="print"/>
          <a:srcRect l="11143" t="124" r="7089" b="9375"/>
          <a:stretch/>
        </p:blipFill>
        <p:spPr bwMode="auto">
          <a:xfrm>
            <a:off x="43947" y="1340768"/>
            <a:ext cx="5824197" cy="5040560"/>
          </a:xfrm>
          <a:prstGeom prst="rect">
            <a:avLst/>
          </a:prstGeom>
          <a:noFill/>
          <a:ln w="9525">
            <a:noFill/>
            <a:miter lim="800000"/>
            <a:headEnd/>
            <a:tailEnd/>
          </a:ln>
        </p:spPr>
      </p:pic>
      <p:sp>
        <p:nvSpPr>
          <p:cNvPr id="7" name="Title 2"/>
          <p:cNvSpPr>
            <a:spLocks noGrp="1"/>
          </p:cNvSpPr>
          <p:nvPr>
            <p:ph type="title"/>
          </p:nvPr>
        </p:nvSpPr>
        <p:spPr>
          <a:xfrm>
            <a:off x="539750" y="188466"/>
            <a:ext cx="8208963" cy="864270"/>
          </a:xfrm>
        </p:spPr>
        <p:txBody>
          <a:bodyPr/>
          <a:lstStyle/>
          <a:p>
            <a:pPr algn="ctr"/>
            <a:r>
              <a:rPr lang="en-GB" b="1" dirty="0"/>
              <a:t>How can we think about well-being?</a:t>
            </a:r>
            <a:br>
              <a:rPr lang="en-GB" b="1" dirty="0"/>
            </a:br>
            <a:r>
              <a:rPr lang="en-GB" b="1" dirty="0"/>
              <a:t>The </a:t>
            </a:r>
            <a:r>
              <a:rPr lang="en-GB" b="1" i="1" dirty="0"/>
              <a:t>How’s Life? </a:t>
            </a:r>
            <a:r>
              <a:rPr lang="en-GB" b="1" dirty="0"/>
              <a:t>framework</a:t>
            </a:r>
          </a:p>
        </p:txBody>
      </p:sp>
      <p:sp>
        <p:nvSpPr>
          <p:cNvPr id="8" name="TextBox 7"/>
          <p:cNvSpPr txBox="1"/>
          <p:nvPr/>
        </p:nvSpPr>
        <p:spPr>
          <a:xfrm>
            <a:off x="5957010" y="1772816"/>
            <a:ext cx="3168352" cy="3662541"/>
          </a:xfrm>
          <a:prstGeom prst="rect">
            <a:avLst/>
          </a:prstGeom>
          <a:gradFill>
            <a:gsLst>
              <a:gs pos="0">
                <a:srgbClr val="B2BBCD"/>
              </a:gs>
              <a:gs pos="15000">
                <a:schemeClr val="accent1">
                  <a:lumMod val="40000"/>
                  <a:lumOff val="60000"/>
                </a:schemeClr>
              </a:gs>
              <a:gs pos="100000">
                <a:schemeClr val="accent1">
                  <a:tint val="23500"/>
                  <a:satMod val="160000"/>
                </a:schemeClr>
              </a:gs>
            </a:gsLst>
            <a:lin ang="5400000" scaled="0"/>
          </a:gradFill>
          <a:effectLst/>
          <a:scene3d>
            <a:camera prst="orthographicFront"/>
            <a:lightRig rig="threePt" dir="t"/>
          </a:scene3d>
          <a:sp3d>
            <a:bevelT w="0" h="0"/>
          </a:sp3d>
        </p:spPr>
        <p:txBody>
          <a:bodyPr wrap="square">
            <a:spAutoFit/>
          </a:bodyPr>
          <a:lstStyle/>
          <a:p>
            <a:pPr>
              <a:buClr>
                <a:schemeClr val="tx1">
                  <a:lumMod val="75000"/>
                </a:schemeClr>
              </a:buClr>
              <a:buSzPct val="95000"/>
              <a:buFont typeface="Wingdings" pitchFamily="2" charset="2"/>
              <a:buChar char="Ø"/>
              <a:defRPr/>
            </a:pPr>
            <a:r>
              <a:rPr lang="en-GB" sz="1900" b="1" dirty="0">
                <a:solidFill>
                  <a:schemeClr val="accent1">
                    <a:lumMod val="75000"/>
                  </a:schemeClr>
                </a:solidFill>
                <a:latin typeface="+mj-lt"/>
              </a:rPr>
              <a:t>People</a:t>
            </a:r>
            <a:r>
              <a:rPr lang="en-GB" sz="1600" dirty="0">
                <a:solidFill>
                  <a:schemeClr val="accent2">
                    <a:lumMod val="60000"/>
                    <a:lumOff val="40000"/>
                  </a:schemeClr>
                </a:solidFill>
                <a:latin typeface="Caecilia Roman" pitchFamily="18" charset="0"/>
                <a:cs typeface="+mn-cs"/>
              </a:rPr>
              <a:t> </a:t>
            </a:r>
            <a:r>
              <a:rPr lang="en-GB" sz="1600" b="1" dirty="0">
                <a:cs typeface="+mn-cs"/>
              </a:rPr>
              <a:t>rather than economic system or GDP</a:t>
            </a:r>
          </a:p>
          <a:p>
            <a:pPr>
              <a:buClr>
                <a:schemeClr val="tx1">
                  <a:lumMod val="75000"/>
                </a:schemeClr>
              </a:buClr>
              <a:buSzPct val="95000"/>
              <a:buFont typeface="Wingdings" pitchFamily="2" charset="2"/>
              <a:buChar char="Ø"/>
              <a:defRPr/>
            </a:pPr>
            <a:endParaRPr lang="en-GB" sz="1600" dirty="0">
              <a:latin typeface="Caecilia Roman" pitchFamily="18" charset="0"/>
              <a:cs typeface="+mn-cs"/>
            </a:endParaRPr>
          </a:p>
          <a:p>
            <a:pPr>
              <a:buClr>
                <a:schemeClr val="tx1">
                  <a:lumMod val="75000"/>
                </a:schemeClr>
              </a:buClr>
              <a:buSzPct val="95000"/>
              <a:buFont typeface="Wingdings" pitchFamily="2" charset="2"/>
              <a:buChar char="Ø"/>
              <a:defRPr/>
            </a:pPr>
            <a:r>
              <a:rPr lang="en-GB" sz="1900" b="1" dirty="0">
                <a:solidFill>
                  <a:schemeClr val="accent1">
                    <a:lumMod val="75000"/>
                  </a:schemeClr>
                </a:solidFill>
                <a:latin typeface="+mj-lt"/>
              </a:rPr>
              <a:t>Outcomes</a:t>
            </a:r>
            <a:r>
              <a:rPr lang="en-GB" sz="2000" b="1" kern="0" dirty="0">
                <a:solidFill>
                  <a:srgbClr val="0617BA"/>
                </a:solidFill>
                <a:latin typeface="Caecilia Roman" pitchFamily="18" charset="0"/>
                <a:cs typeface="+mn-cs"/>
              </a:rPr>
              <a:t> </a:t>
            </a:r>
            <a:r>
              <a:rPr lang="en-GB" sz="1600" b="1" dirty="0">
                <a:cs typeface="+mn-cs"/>
              </a:rPr>
              <a:t>rather than inputs and outputs</a:t>
            </a:r>
          </a:p>
          <a:p>
            <a:pPr>
              <a:buClr>
                <a:schemeClr val="tx1">
                  <a:lumMod val="75000"/>
                </a:schemeClr>
              </a:buClr>
              <a:buSzPct val="95000"/>
              <a:buFont typeface="Wingdings" pitchFamily="2" charset="2"/>
              <a:buChar char="Ø"/>
              <a:defRPr/>
            </a:pPr>
            <a:endParaRPr lang="en-GB" sz="1600" dirty="0">
              <a:latin typeface="Caecilia Roman" pitchFamily="18" charset="0"/>
              <a:cs typeface="+mn-cs"/>
            </a:endParaRPr>
          </a:p>
          <a:p>
            <a:pPr>
              <a:buClr>
                <a:schemeClr val="tx1">
                  <a:lumMod val="75000"/>
                </a:schemeClr>
              </a:buClr>
              <a:buSzPct val="95000"/>
              <a:buFont typeface="Wingdings" pitchFamily="2" charset="2"/>
              <a:buChar char="Ø"/>
              <a:defRPr/>
            </a:pPr>
            <a:r>
              <a:rPr lang="en-GB" sz="1600" b="1" dirty="0">
                <a:cs typeface="+mn-cs"/>
              </a:rPr>
              <a:t>Both</a:t>
            </a:r>
            <a:r>
              <a:rPr lang="en-GB" sz="1600" dirty="0">
                <a:latin typeface="Caecilia Roman" pitchFamily="18" charset="0"/>
                <a:cs typeface="+mn-cs"/>
              </a:rPr>
              <a:t> </a:t>
            </a:r>
            <a:r>
              <a:rPr lang="en-GB" sz="1900" b="1" dirty="0">
                <a:solidFill>
                  <a:schemeClr val="accent1">
                    <a:lumMod val="75000"/>
                  </a:schemeClr>
                </a:solidFill>
                <a:latin typeface="+mj-lt"/>
              </a:rPr>
              <a:t>averages</a:t>
            </a:r>
            <a:r>
              <a:rPr lang="en-GB" sz="2000" b="1" kern="0" dirty="0">
                <a:solidFill>
                  <a:srgbClr val="0617BA"/>
                </a:solidFill>
                <a:latin typeface="Caecilia Roman" pitchFamily="18" charset="0"/>
                <a:cs typeface="+mn-cs"/>
              </a:rPr>
              <a:t> </a:t>
            </a:r>
            <a:r>
              <a:rPr lang="en-GB" sz="1600" b="1" dirty="0">
                <a:cs typeface="+mn-cs"/>
              </a:rPr>
              <a:t>and</a:t>
            </a:r>
            <a:r>
              <a:rPr lang="en-GB" sz="1600" dirty="0">
                <a:latin typeface="Caecilia Roman" pitchFamily="18" charset="0"/>
                <a:cs typeface="+mn-cs"/>
              </a:rPr>
              <a:t> </a:t>
            </a:r>
            <a:r>
              <a:rPr lang="en-GB" sz="1900" b="1" dirty="0">
                <a:solidFill>
                  <a:schemeClr val="accent1">
                    <a:lumMod val="75000"/>
                  </a:schemeClr>
                </a:solidFill>
                <a:latin typeface="+mj-lt"/>
              </a:rPr>
              <a:t>inequalities</a:t>
            </a:r>
          </a:p>
          <a:p>
            <a:pPr>
              <a:buClr>
                <a:schemeClr val="tx1">
                  <a:lumMod val="75000"/>
                </a:schemeClr>
              </a:buClr>
              <a:buSzPct val="95000"/>
              <a:buFont typeface="Wingdings" pitchFamily="2" charset="2"/>
              <a:buChar char="Ø"/>
              <a:defRPr/>
            </a:pPr>
            <a:endParaRPr lang="en-GB" sz="1600" b="1" dirty="0">
              <a:latin typeface="Caecilia Roman" pitchFamily="18" charset="0"/>
              <a:cs typeface="+mn-cs"/>
            </a:endParaRPr>
          </a:p>
          <a:p>
            <a:pPr>
              <a:buClr>
                <a:schemeClr val="tx1">
                  <a:lumMod val="75000"/>
                </a:schemeClr>
              </a:buClr>
              <a:buSzPct val="95000"/>
              <a:buFont typeface="Wingdings" pitchFamily="2" charset="2"/>
              <a:buChar char="Ø"/>
              <a:defRPr/>
            </a:pPr>
            <a:r>
              <a:rPr lang="en-GB" sz="1600" b="1" dirty="0">
                <a:cs typeface="+mn-cs"/>
              </a:rPr>
              <a:t>Both</a:t>
            </a:r>
            <a:r>
              <a:rPr lang="en-GB" sz="2000" b="1" kern="0" dirty="0">
                <a:solidFill>
                  <a:srgbClr val="0617BA"/>
                </a:solidFill>
                <a:latin typeface="Caecilia Roman" pitchFamily="18" charset="0"/>
                <a:cs typeface="+mn-cs"/>
              </a:rPr>
              <a:t> </a:t>
            </a:r>
            <a:r>
              <a:rPr lang="en-GB" sz="1900" b="1" dirty="0">
                <a:solidFill>
                  <a:schemeClr val="accent1">
                    <a:lumMod val="75000"/>
                  </a:schemeClr>
                </a:solidFill>
                <a:latin typeface="+mj-lt"/>
              </a:rPr>
              <a:t>objective</a:t>
            </a:r>
            <a:r>
              <a:rPr lang="en-GB" sz="2000" b="1" kern="0" dirty="0">
                <a:solidFill>
                  <a:srgbClr val="0617BA"/>
                </a:solidFill>
                <a:latin typeface="Caecilia Roman" pitchFamily="18" charset="0"/>
                <a:cs typeface="+mn-cs"/>
              </a:rPr>
              <a:t> </a:t>
            </a:r>
            <a:r>
              <a:rPr lang="en-GB" sz="1600" b="1" dirty="0">
                <a:cs typeface="+mn-cs"/>
              </a:rPr>
              <a:t>and</a:t>
            </a:r>
            <a:r>
              <a:rPr lang="en-GB" sz="1600" dirty="0">
                <a:latin typeface="Caecilia Roman" pitchFamily="18" charset="0"/>
                <a:cs typeface="+mn-cs"/>
              </a:rPr>
              <a:t> </a:t>
            </a:r>
            <a:r>
              <a:rPr lang="en-GB" sz="1900" b="1" dirty="0">
                <a:solidFill>
                  <a:schemeClr val="accent1">
                    <a:lumMod val="75000"/>
                  </a:schemeClr>
                </a:solidFill>
                <a:latin typeface="+mj-lt"/>
              </a:rPr>
              <a:t>subjective</a:t>
            </a:r>
            <a:r>
              <a:rPr lang="en-GB" sz="1600" dirty="0">
                <a:latin typeface="Caecilia Roman" pitchFamily="18" charset="0"/>
                <a:cs typeface="+mn-cs"/>
              </a:rPr>
              <a:t> </a:t>
            </a:r>
            <a:r>
              <a:rPr lang="en-GB" sz="1600" b="1" dirty="0">
                <a:cs typeface="+mn-cs"/>
              </a:rPr>
              <a:t>aspects</a:t>
            </a:r>
          </a:p>
          <a:p>
            <a:pPr>
              <a:buClr>
                <a:schemeClr val="tx1">
                  <a:lumMod val="75000"/>
                </a:schemeClr>
              </a:buClr>
              <a:buSzPct val="95000"/>
              <a:buFont typeface="Wingdings" pitchFamily="2" charset="2"/>
              <a:buChar char="Ø"/>
              <a:defRPr/>
            </a:pPr>
            <a:endParaRPr lang="en-GB" sz="1600" dirty="0">
              <a:latin typeface="Caecilia Roman" pitchFamily="18" charset="0"/>
              <a:cs typeface="+mn-cs"/>
            </a:endParaRPr>
          </a:p>
          <a:p>
            <a:pPr>
              <a:buClr>
                <a:schemeClr val="tx1">
                  <a:lumMod val="75000"/>
                </a:schemeClr>
              </a:buClr>
              <a:buSzPct val="95000"/>
              <a:buFont typeface="Wingdings" pitchFamily="2" charset="2"/>
              <a:buChar char="Ø"/>
              <a:defRPr/>
            </a:pPr>
            <a:r>
              <a:rPr lang="en-GB" sz="1600" b="1" dirty="0">
                <a:cs typeface="+mn-cs"/>
              </a:rPr>
              <a:t>Both</a:t>
            </a:r>
            <a:r>
              <a:rPr lang="en-GB" sz="1600" dirty="0">
                <a:latin typeface="Caecilia Roman" pitchFamily="18" charset="0"/>
                <a:cs typeface="+mn-cs"/>
              </a:rPr>
              <a:t> </a:t>
            </a:r>
            <a:r>
              <a:rPr lang="en-GB" sz="1900" b="1" dirty="0">
                <a:solidFill>
                  <a:schemeClr val="accent1">
                    <a:lumMod val="75000"/>
                  </a:schemeClr>
                </a:solidFill>
                <a:latin typeface="+mj-lt"/>
              </a:rPr>
              <a:t>today</a:t>
            </a:r>
            <a:r>
              <a:rPr lang="en-GB" sz="1600" dirty="0">
                <a:latin typeface="Caecilia Roman" pitchFamily="18" charset="0"/>
                <a:cs typeface="+mn-cs"/>
              </a:rPr>
              <a:t> </a:t>
            </a:r>
            <a:r>
              <a:rPr lang="en-GB" sz="1600" b="1" dirty="0">
                <a:cs typeface="+mn-cs"/>
              </a:rPr>
              <a:t>and</a:t>
            </a:r>
            <a:r>
              <a:rPr lang="en-GB" sz="1600" dirty="0">
                <a:latin typeface="Caecilia Roman" pitchFamily="18" charset="0"/>
                <a:cs typeface="+mn-cs"/>
              </a:rPr>
              <a:t> </a:t>
            </a:r>
            <a:r>
              <a:rPr lang="en-GB" sz="1900" b="1" dirty="0">
                <a:solidFill>
                  <a:schemeClr val="accent1">
                    <a:lumMod val="75000"/>
                  </a:schemeClr>
                </a:solidFill>
                <a:latin typeface="+mj-lt"/>
              </a:rPr>
              <a:t>tomorrow</a:t>
            </a:r>
          </a:p>
        </p:txBody>
      </p:sp>
      <p:sp>
        <p:nvSpPr>
          <p:cNvPr id="2" name="Slide Number Placeholder 1"/>
          <p:cNvSpPr>
            <a:spLocks noGrp="1"/>
          </p:cNvSpPr>
          <p:nvPr>
            <p:ph type="sldNum" sz="quarter" idx="12"/>
          </p:nvPr>
        </p:nvSpPr>
        <p:spPr/>
        <p:txBody>
          <a:bodyPr/>
          <a:lstStyle/>
          <a:p>
            <a:fld id="{1EA4AF28-2AB5-4FBA-9402-9730AF6EFF8B}" type="slidenum">
              <a:rPr lang="en-GB" smtClean="0"/>
              <a:pPr/>
              <a:t>3</a:t>
            </a:fld>
            <a:endParaRPr lang="en-GB"/>
          </a:p>
        </p:txBody>
      </p:sp>
    </p:spTree>
    <p:extLst>
      <p:ext uri="{BB962C8B-B14F-4D97-AF65-F5344CB8AC3E}">
        <p14:creationId xmlns:p14="http://schemas.microsoft.com/office/powerpoint/2010/main" val="72781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EA4AF28-2AB5-4FBA-9402-9730AF6EFF8B}" type="slidenum">
              <a:rPr lang="en-GB" smtClean="0"/>
              <a:pPr/>
              <a:t>4</a:t>
            </a:fld>
            <a:endParaRPr lang="en-GB"/>
          </a:p>
        </p:txBody>
      </p:sp>
      <p:sp>
        <p:nvSpPr>
          <p:cNvPr id="15" name="Content Placeholder 1"/>
          <p:cNvSpPr>
            <a:spLocks noGrp="1"/>
          </p:cNvSpPr>
          <p:nvPr>
            <p:ph idx="1"/>
          </p:nvPr>
        </p:nvSpPr>
        <p:spPr>
          <a:xfrm>
            <a:off x="791921" y="1340768"/>
            <a:ext cx="8352079" cy="5028775"/>
          </a:xfrm>
        </p:spPr>
        <p:txBody>
          <a:bodyPr>
            <a:noAutofit/>
          </a:bodyPr>
          <a:lstStyle/>
          <a:p>
            <a:pPr marL="0" indent="0">
              <a:buNone/>
            </a:pPr>
            <a:r>
              <a:rPr lang="en-US" sz="2400" dirty="0"/>
              <a:t>Monitoring countries’ performance across 11 dimensions through </a:t>
            </a:r>
            <a:r>
              <a:rPr lang="en-US" sz="2000" b="1" dirty="0">
                <a:solidFill>
                  <a:schemeClr val="accent1">
                    <a:lumMod val="75000"/>
                  </a:schemeClr>
                </a:solidFill>
                <a:latin typeface="+mj-lt"/>
              </a:rPr>
              <a:t>dashboard of </a:t>
            </a:r>
            <a:r>
              <a:rPr lang="en-GB" sz="2000" b="1" dirty="0">
                <a:solidFill>
                  <a:schemeClr val="accent1">
                    <a:lumMod val="75000"/>
                  </a:schemeClr>
                </a:solidFill>
                <a:latin typeface="+mj-lt"/>
              </a:rPr>
              <a:t>OECD Indicators:</a:t>
            </a:r>
            <a:br>
              <a:rPr lang="en-GB" sz="2000" b="1" dirty="0">
                <a:solidFill>
                  <a:schemeClr val="accent1">
                    <a:lumMod val="75000"/>
                  </a:schemeClr>
                </a:solidFill>
                <a:latin typeface="+mj-lt"/>
              </a:rPr>
            </a:br>
            <a:endParaRPr lang="en-GB" sz="2000" b="1" dirty="0">
              <a:solidFill>
                <a:schemeClr val="accent1">
                  <a:lumMod val="75000"/>
                </a:schemeClr>
              </a:solidFill>
              <a:latin typeface="+mj-lt"/>
            </a:endParaRPr>
          </a:p>
          <a:p>
            <a:r>
              <a:rPr lang="en-GB" sz="2000" b="1" dirty="0">
                <a:solidFill>
                  <a:schemeClr val="accent1">
                    <a:lumMod val="75000"/>
                  </a:schemeClr>
                </a:solidFill>
                <a:latin typeface="+mj-lt"/>
              </a:rPr>
              <a:t>25 headline indicators</a:t>
            </a:r>
            <a:r>
              <a:rPr lang="en-GB" sz="2000" dirty="0">
                <a:solidFill>
                  <a:schemeClr val="tx1">
                    <a:lumMod val="75000"/>
                  </a:schemeClr>
                </a:solidFill>
              </a:rPr>
              <a:t>, around two per dimension</a:t>
            </a:r>
            <a:endParaRPr lang="en-GB" sz="2000" b="1" dirty="0">
              <a:solidFill>
                <a:schemeClr val="accent1">
                  <a:lumMod val="75000"/>
                </a:schemeClr>
              </a:solidFill>
              <a:latin typeface="+mj-lt"/>
            </a:endParaRPr>
          </a:p>
          <a:p>
            <a:pPr marL="0" indent="0">
              <a:buNone/>
            </a:pPr>
            <a:endParaRPr lang="en-GB" sz="2000" dirty="0">
              <a:latin typeface="+mj-lt"/>
            </a:endParaRPr>
          </a:p>
          <a:p>
            <a:r>
              <a:rPr lang="en-GB" sz="2000" dirty="0">
                <a:solidFill>
                  <a:schemeClr val="tx1">
                    <a:lumMod val="75000"/>
                  </a:schemeClr>
                </a:solidFill>
              </a:rPr>
              <a:t>About</a:t>
            </a:r>
            <a:r>
              <a:rPr lang="en-GB" sz="2000" dirty="0">
                <a:latin typeface="+mj-lt"/>
              </a:rPr>
              <a:t> </a:t>
            </a:r>
            <a:r>
              <a:rPr lang="en-GB" sz="2000" b="1" dirty="0">
                <a:solidFill>
                  <a:schemeClr val="accent1">
                    <a:lumMod val="75000"/>
                  </a:schemeClr>
                </a:solidFill>
                <a:latin typeface="+mj-lt"/>
              </a:rPr>
              <a:t>30 secondary indicators </a:t>
            </a:r>
            <a:r>
              <a:rPr lang="en-GB" sz="2000" dirty="0">
                <a:solidFill>
                  <a:schemeClr val="tx1">
                    <a:lumMod val="75000"/>
                  </a:schemeClr>
                </a:solidFill>
              </a:rPr>
              <a:t>to complement the analysis on </a:t>
            </a:r>
            <a:r>
              <a:rPr lang="en-GB" sz="2000" b="1" dirty="0">
                <a:solidFill>
                  <a:schemeClr val="accent1">
                    <a:lumMod val="75000"/>
                  </a:schemeClr>
                </a:solidFill>
                <a:latin typeface="+mj-lt"/>
              </a:rPr>
              <a:t>specific topics</a:t>
            </a:r>
          </a:p>
          <a:p>
            <a:pPr marL="0" indent="0">
              <a:buNone/>
            </a:pPr>
            <a:endParaRPr lang="en-GB" sz="2000" dirty="0">
              <a:latin typeface="+mj-lt"/>
            </a:endParaRPr>
          </a:p>
          <a:p>
            <a:r>
              <a:rPr lang="en-GB" sz="2000" dirty="0">
                <a:solidFill>
                  <a:schemeClr val="tx1">
                    <a:lumMod val="75000"/>
                  </a:schemeClr>
                </a:solidFill>
              </a:rPr>
              <a:t>Selection process involving </a:t>
            </a:r>
            <a:r>
              <a:rPr lang="en-GB" sz="2000" b="1" dirty="0">
                <a:solidFill>
                  <a:schemeClr val="accent1">
                    <a:lumMod val="75000"/>
                  </a:schemeClr>
                </a:solidFill>
                <a:latin typeface="+mj-lt"/>
              </a:rPr>
              <a:t>OECD Committee on Statistics and Statistical Policy</a:t>
            </a:r>
          </a:p>
          <a:p>
            <a:endParaRPr lang="en-GB" sz="2000" b="1" dirty="0">
              <a:solidFill>
                <a:schemeClr val="tx2"/>
              </a:solidFill>
              <a:latin typeface="+mj-lt"/>
            </a:endParaRPr>
          </a:p>
          <a:p>
            <a:r>
              <a:rPr lang="en-GB" sz="2000" dirty="0">
                <a:solidFill>
                  <a:schemeClr val="tx1">
                    <a:lumMod val="75000"/>
                  </a:schemeClr>
                </a:solidFill>
              </a:rPr>
              <a:t>Coverin</a:t>
            </a:r>
            <a:r>
              <a:rPr lang="en-GB" sz="2000" dirty="0"/>
              <a:t>g</a:t>
            </a:r>
            <a:r>
              <a:rPr lang="en-GB" sz="2000" b="1" dirty="0">
                <a:solidFill>
                  <a:schemeClr val="tx2"/>
                </a:solidFill>
              </a:rPr>
              <a:t> </a:t>
            </a:r>
            <a:r>
              <a:rPr lang="en-GB" sz="2000" b="1" dirty="0">
                <a:solidFill>
                  <a:schemeClr val="accent1">
                    <a:lumMod val="75000"/>
                  </a:schemeClr>
                </a:solidFill>
                <a:latin typeface="+mj-lt"/>
              </a:rPr>
              <a:t>OECD and key partner countries</a:t>
            </a:r>
          </a:p>
          <a:p>
            <a:endParaRPr lang="en-US" sz="2000" b="1" dirty="0">
              <a:solidFill>
                <a:schemeClr val="tx2"/>
              </a:solidFill>
              <a:latin typeface="Caecilia Roman" pitchFamily="18" charset="0"/>
            </a:endParaRPr>
          </a:p>
          <a:p>
            <a:endParaRPr lang="en-GB" sz="2000" dirty="0"/>
          </a:p>
        </p:txBody>
      </p:sp>
      <p:grpSp>
        <p:nvGrpSpPr>
          <p:cNvPr id="6" name="Group 5"/>
          <p:cNvGrpSpPr/>
          <p:nvPr/>
        </p:nvGrpSpPr>
        <p:grpSpPr>
          <a:xfrm>
            <a:off x="256358" y="1484784"/>
            <a:ext cx="437856" cy="4884760"/>
            <a:chOff x="256358" y="1484784"/>
            <a:chExt cx="437856" cy="488476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58" y="5475052"/>
              <a:ext cx="437856" cy="437856"/>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460" y="5935891"/>
              <a:ext cx="433653" cy="43365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614" y="1484784"/>
              <a:ext cx="409345" cy="40934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131" y="1917114"/>
              <a:ext cx="424311" cy="42431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017" y="2364410"/>
              <a:ext cx="424539" cy="424539"/>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358" y="2811934"/>
              <a:ext cx="437856" cy="43785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61838" y="3272775"/>
              <a:ext cx="426896" cy="426896"/>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73002" y="3722656"/>
              <a:ext cx="404568" cy="404568"/>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64023" y="4150209"/>
              <a:ext cx="422526" cy="422526"/>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74640" y="4595720"/>
              <a:ext cx="401292" cy="401292"/>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251" y="5019997"/>
              <a:ext cx="432070" cy="432070"/>
            </a:xfrm>
            <a:prstGeom prst="rect">
              <a:avLst/>
            </a:prstGeom>
          </p:spPr>
        </p:pic>
      </p:grpSp>
      <p:sp>
        <p:nvSpPr>
          <p:cNvPr id="36" name="Title 2"/>
          <p:cNvSpPr txBox="1">
            <a:spLocks/>
          </p:cNvSpPr>
          <p:nvPr/>
        </p:nvSpPr>
        <p:spPr>
          <a:xfrm>
            <a:off x="0" y="-11914"/>
            <a:ext cx="9036496" cy="1265378"/>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lgn="ctr"/>
            <a:r>
              <a:rPr lang="en-GB" sz="2800" b="1" dirty="0"/>
              <a:t>Populating the framework</a:t>
            </a:r>
            <a:br>
              <a:rPr lang="en-GB" sz="2800" b="1" dirty="0"/>
            </a:br>
            <a:endParaRPr lang="en-US" sz="2800" b="1" dirty="0"/>
          </a:p>
        </p:txBody>
      </p:sp>
    </p:spTree>
    <p:extLst>
      <p:ext uri="{BB962C8B-B14F-4D97-AF65-F5344CB8AC3E}">
        <p14:creationId xmlns:p14="http://schemas.microsoft.com/office/powerpoint/2010/main" val="225560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0" y="1700808"/>
            <a:ext cx="9144000" cy="4608512"/>
          </a:xfrm>
        </p:spPr>
        <p:txBody>
          <a:bodyPr>
            <a:noAutofit/>
          </a:bodyPr>
          <a:lstStyle/>
          <a:p>
            <a:pPr marL="0" indent="0" eaLnBrk="1" hangingPunct="1">
              <a:buClr>
                <a:srgbClr val="002060"/>
              </a:buClr>
              <a:buSzPct val="120000"/>
              <a:buNone/>
            </a:pPr>
            <a:r>
              <a:rPr lang="en-GB" sz="2400" b="1" dirty="0">
                <a:solidFill>
                  <a:schemeClr val="accent1">
                    <a:lumMod val="75000"/>
                  </a:schemeClr>
                </a:solidFill>
                <a:latin typeface="+mj-lt"/>
              </a:rPr>
              <a:t>Relevance</a:t>
            </a:r>
          </a:p>
          <a:p>
            <a:pPr lvl="1" eaLnBrk="1" hangingPunct="1">
              <a:buFontTx/>
              <a:buChar char="-"/>
            </a:pPr>
            <a:r>
              <a:rPr lang="en-GB" sz="2000" dirty="0">
                <a:solidFill>
                  <a:schemeClr val="tx1">
                    <a:lumMod val="75000"/>
                  </a:schemeClr>
                </a:solidFill>
              </a:rPr>
              <a:t>face valid (does it match what you want to capture? </a:t>
            </a:r>
          </a:p>
          <a:p>
            <a:pPr lvl="1" eaLnBrk="1" hangingPunct="1">
              <a:buFontTx/>
              <a:buChar char="-"/>
            </a:pPr>
            <a:r>
              <a:rPr lang="en-GB" sz="2000" dirty="0">
                <a:solidFill>
                  <a:schemeClr val="tx1">
                    <a:lumMod val="75000"/>
                  </a:schemeClr>
                </a:solidFill>
              </a:rPr>
              <a:t>clear interpretation (is ‘more’  better?)</a:t>
            </a:r>
          </a:p>
          <a:p>
            <a:pPr lvl="1" eaLnBrk="1" hangingPunct="1">
              <a:buFontTx/>
              <a:buChar char="-"/>
            </a:pPr>
            <a:r>
              <a:rPr lang="en-GB" sz="2000" dirty="0">
                <a:solidFill>
                  <a:schemeClr val="tx1">
                    <a:lumMod val="75000"/>
                  </a:schemeClr>
                </a:solidFill>
              </a:rPr>
              <a:t>policy relevant (can it be changed?)</a:t>
            </a:r>
          </a:p>
          <a:p>
            <a:pPr lvl="1" eaLnBrk="1" hangingPunct="1">
              <a:buFontTx/>
              <a:buChar char="-"/>
            </a:pPr>
            <a:endParaRPr lang="en-GB" sz="2000" dirty="0">
              <a:solidFill>
                <a:srgbClr val="002060"/>
              </a:solidFill>
            </a:endParaRPr>
          </a:p>
          <a:p>
            <a:pPr marL="0" indent="0">
              <a:buClr>
                <a:srgbClr val="002060"/>
              </a:buClr>
              <a:buSzPct val="120000"/>
              <a:buNone/>
            </a:pPr>
            <a:r>
              <a:rPr lang="en-GB" sz="2400" b="1" dirty="0">
                <a:solidFill>
                  <a:schemeClr val="accent1">
                    <a:lumMod val="75000"/>
                  </a:schemeClr>
                </a:solidFill>
                <a:latin typeface="+mj-lt"/>
              </a:rPr>
              <a:t>Data considerations</a:t>
            </a:r>
          </a:p>
          <a:p>
            <a:pPr lvl="1">
              <a:buFontTx/>
              <a:buChar char="-"/>
            </a:pPr>
            <a:r>
              <a:rPr lang="en-GB" sz="2000" dirty="0">
                <a:solidFill>
                  <a:schemeClr val="tx1">
                    <a:lumMod val="75000"/>
                  </a:schemeClr>
                </a:solidFill>
              </a:rPr>
              <a:t>official or established sources (non-official place-holders)</a:t>
            </a:r>
          </a:p>
          <a:p>
            <a:pPr lvl="1">
              <a:buFontTx/>
              <a:buChar char="-"/>
            </a:pPr>
            <a:r>
              <a:rPr lang="en-GB" sz="2000" dirty="0">
                <a:solidFill>
                  <a:schemeClr val="tx1">
                    <a:lumMod val="75000"/>
                  </a:schemeClr>
                </a:solidFill>
              </a:rPr>
              <a:t>comparable/standardized definitions</a:t>
            </a:r>
          </a:p>
          <a:p>
            <a:pPr lvl="1">
              <a:buFontTx/>
              <a:buChar char="-"/>
            </a:pPr>
            <a:r>
              <a:rPr lang="en-GB" sz="2000" dirty="0">
                <a:solidFill>
                  <a:schemeClr val="tx1">
                    <a:lumMod val="75000"/>
                  </a:schemeClr>
                </a:solidFill>
              </a:rPr>
              <a:t>maximum country-coverage</a:t>
            </a:r>
          </a:p>
          <a:p>
            <a:pPr lvl="1">
              <a:buFontTx/>
              <a:buChar char="-"/>
            </a:pPr>
            <a:r>
              <a:rPr lang="en-GB" sz="2000" dirty="0">
                <a:solidFill>
                  <a:schemeClr val="tx1">
                    <a:lumMod val="75000"/>
                  </a:schemeClr>
                </a:solidFill>
              </a:rPr>
              <a:t>recurrent data collection</a:t>
            </a:r>
          </a:p>
          <a:p>
            <a:pPr lvl="1">
              <a:buFontTx/>
              <a:buChar char="-"/>
            </a:pPr>
            <a:r>
              <a:rPr lang="en-GB" sz="2000" dirty="0">
                <a:solidFill>
                  <a:schemeClr val="tx1">
                    <a:lumMod val="75000"/>
                  </a:schemeClr>
                </a:solidFill>
              </a:rPr>
              <a:t>can be disaggregated by population groups</a:t>
            </a:r>
          </a:p>
          <a:p>
            <a:pPr marL="457200" lvl="1" indent="0" eaLnBrk="1" hangingPunct="1">
              <a:buNone/>
            </a:pPr>
            <a:endParaRPr lang="en-GB" sz="2000" dirty="0">
              <a:solidFill>
                <a:srgbClr val="002060"/>
              </a:solidFill>
            </a:endParaRPr>
          </a:p>
          <a:p>
            <a:pPr lvl="1" eaLnBrk="1" hangingPunct="1">
              <a:buFontTx/>
              <a:buChar char="-"/>
            </a:pPr>
            <a:endParaRPr lang="en-GB" sz="2000" dirty="0">
              <a:solidFill>
                <a:srgbClr val="002060"/>
              </a:solidFill>
            </a:endParaRPr>
          </a:p>
        </p:txBody>
      </p:sp>
      <p:sp>
        <p:nvSpPr>
          <p:cNvPr id="9219" name="Title 1"/>
          <p:cNvSpPr txBox="1">
            <a:spLocks/>
          </p:cNvSpPr>
          <p:nvPr/>
        </p:nvSpPr>
        <p:spPr bwMode="auto">
          <a:xfrm>
            <a:off x="179512" y="0"/>
            <a:ext cx="8856984" cy="766763"/>
          </a:xfrm>
          <a:prstGeom prst="rect">
            <a:avLst/>
          </a:prstGeom>
          <a:noFill/>
          <a:ln w="9525">
            <a:noFill/>
            <a:miter lim="800000"/>
            <a:headEnd/>
            <a:tailEnd/>
          </a:ln>
        </p:spPr>
        <p:txBody>
          <a:bodyPr anchor="ctr"/>
          <a:lstStyle/>
          <a:p>
            <a:endParaRPr lang="en-GB" sz="3600" b="1" dirty="0">
              <a:solidFill>
                <a:srgbClr val="002060"/>
              </a:solidFill>
              <a:latin typeface="Calibri" pitchFamily="34" charset="0"/>
              <a:cs typeface="Gautami" pitchFamily="2"/>
            </a:endParaRPr>
          </a:p>
        </p:txBody>
      </p:sp>
      <p:pic>
        <p:nvPicPr>
          <p:cNvPr id="18" name="Picture 4" descr="picto.jpg"/>
          <p:cNvPicPr>
            <a:picLocks noChangeAspect="1"/>
          </p:cNvPicPr>
          <p:nvPr/>
        </p:nvPicPr>
        <p:blipFill>
          <a:blip r:embed="rId3" cstate="print"/>
          <a:srcRect/>
          <a:stretch>
            <a:fillRect/>
          </a:stretch>
        </p:blipFill>
        <p:spPr bwMode="auto">
          <a:xfrm>
            <a:off x="7055768" y="1897779"/>
            <a:ext cx="2088232" cy="1685892"/>
          </a:xfrm>
          <a:prstGeom prst="rect">
            <a:avLst/>
          </a:prstGeom>
          <a:noFill/>
          <a:ln w="9525">
            <a:noFill/>
            <a:miter lim="800000"/>
            <a:headEnd/>
            <a:tailEnd/>
          </a:ln>
        </p:spPr>
      </p:pic>
      <p:sp>
        <p:nvSpPr>
          <p:cNvPr id="5" name="Title 2"/>
          <p:cNvSpPr txBox="1">
            <a:spLocks/>
          </p:cNvSpPr>
          <p:nvPr/>
        </p:nvSpPr>
        <p:spPr>
          <a:xfrm>
            <a:off x="0" y="-11914"/>
            <a:ext cx="9036496" cy="1265378"/>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lgn="ctr"/>
            <a:r>
              <a:rPr lang="en-US" sz="2800" b="1" dirty="0"/>
              <a:t>Principles for selecting indicators</a:t>
            </a:r>
          </a:p>
        </p:txBody>
      </p:sp>
      <p:sp>
        <p:nvSpPr>
          <p:cNvPr id="2" name="Slide Number Placeholder 1"/>
          <p:cNvSpPr>
            <a:spLocks noGrp="1"/>
          </p:cNvSpPr>
          <p:nvPr>
            <p:ph type="sldNum" sz="quarter" idx="12"/>
          </p:nvPr>
        </p:nvSpPr>
        <p:spPr/>
        <p:txBody>
          <a:bodyPr/>
          <a:lstStyle/>
          <a:p>
            <a:fld id="{1EA4AF28-2AB5-4FBA-9402-9730AF6EFF8B}" type="slidenum">
              <a:rPr lang="en-GB" smtClean="0"/>
              <a:pPr/>
              <a:t>5</a:t>
            </a:fld>
            <a:endParaRPr lang="en-GB"/>
          </a:p>
        </p:txBody>
      </p:sp>
    </p:spTree>
    <p:extLst>
      <p:ext uri="{BB962C8B-B14F-4D97-AF65-F5344CB8AC3E}">
        <p14:creationId xmlns:p14="http://schemas.microsoft.com/office/powerpoint/2010/main" val="223148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flipV="1">
            <a:off x="4211960" y="2780928"/>
            <a:ext cx="4320480" cy="936104"/>
          </a:xfrm>
          <a:custGeom>
            <a:avLst/>
            <a:gdLst>
              <a:gd name="connsiteX0" fmla="*/ 3189571 w 3728494"/>
              <a:gd name="connsiteY0" fmla="*/ 3 h 1450896"/>
              <a:gd name="connsiteX1" fmla="*/ 3189571 w 3728494"/>
              <a:gd name="connsiteY1" fmla="*/ 0 h 1450896"/>
              <a:gd name="connsiteX2" fmla="*/ 3189570 w 3728494"/>
              <a:gd name="connsiteY2" fmla="*/ 0 h 1450896"/>
              <a:gd name="connsiteX3" fmla="*/ 3189571 w 3728494"/>
              <a:gd name="connsiteY3" fmla="*/ 1450896 h 1450896"/>
              <a:gd name="connsiteX4" fmla="*/ 3728494 w 3728494"/>
              <a:gd name="connsiteY4" fmla="*/ 1450896 h 1450896"/>
              <a:gd name="connsiteX5" fmla="*/ 3189571 w 3728494"/>
              <a:gd name="connsiteY5" fmla="*/ 3 h 1450896"/>
              <a:gd name="connsiteX6" fmla="*/ 0 w 3728494"/>
              <a:gd name="connsiteY6" fmla="*/ 1450896 h 1450896"/>
              <a:gd name="connsiteX7" fmla="*/ 3189570 w 3728494"/>
              <a:gd name="connsiteY7" fmla="*/ 1450896 h 1450896"/>
              <a:gd name="connsiteX8" fmla="*/ 3189570 w 3728494"/>
              <a:gd name="connsiteY8" fmla="*/ 0 h 1450896"/>
              <a:gd name="connsiteX9" fmla="*/ 0 w 3728494"/>
              <a:gd name="connsiteY9" fmla="*/ 0 h 145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494" h="1450896">
                <a:moveTo>
                  <a:pt x="3189571" y="3"/>
                </a:moveTo>
                <a:lnTo>
                  <a:pt x="3189571" y="0"/>
                </a:lnTo>
                <a:lnTo>
                  <a:pt x="3189570" y="0"/>
                </a:lnTo>
                <a:close/>
                <a:moveTo>
                  <a:pt x="3189571" y="1450896"/>
                </a:moveTo>
                <a:lnTo>
                  <a:pt x="3728494" y="1450896"/>
                </a:lnTo>
                <a:lnTo>
                  <a:pt x="3189571" y="3"/>
                </a:lnTo>
                <a:close/>
                <a:moveTo>
                  <a:pt x="0" y="1450896"/>
                </a:moveTo>
                <a:lnTo>
                  <a:pt x="3189570" y="1450896"/>
                </a:lnTo>
                <a:lnTo>
                  <a:pt x="3189570" y="0"/>
                </a:lnTo>
                <a:lnTo>
                  <a:pt x="0" y="0"/>
                </a:lnTo>
                <a:close/>
              </a:path>
            </a:pathLst>
          </a:custGeom>
          <a:gradFill>
            <a:gsLst>
              <a:gs pos="0">
                <a:srgbClr val="B2BBCD"/>
              </a:gs>
              <a:gs pos="15000">
                <a:schemeClr val="accent1">
                  <a:lumMod val="40000"/>
                  <a:lumOff val="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10000"/>
                </a:schemeClr>
              </a:solidFill>
            </a:endParaRPr>
          </a:p>
        </p:txBody>
      </p:sp>
      <p:sp>
        <p:nvSpPr>
          <p:cNvPr id="19" name="Freeform 18"/>
          <p:cNvSpPr/>
          <p:nvPr/>
        </p:nvSpPr>
        <p:spPr>
          <a:xfrm flipV="1">
            <a:off x="4211960" y="3861048"/>
            <a:ext cx="4320480" cy="936104"/>
          </a:xfrm>
          <a:custGeom>
            <a:avLst/>
            <a:gdLst>
              <a:gd name="connsiteX0" fmla="*/ 3189571 w 3728494"/>
              <a:gd name="connsiteY0" fmla="*/ 3 h 1450896"/>
              <a:gd name="connsiteX1" fmla="*/ 3189571 w 3728494"/>
              <a:gd name="connsiteY1" fmla="*/ 0 h 1450896"/>
              <a:gd name="connsiteX2" fmla="*/ 3189570 w 3728494"/>
              <a:gd name="connsiteY2" fmla="*/ 0 h 1450896"/>
              <a:gd name="connsiteX3" fmla="*/ 3189571 w 3728494"/>
              <a:gd name="connsiteY3" fmla="*/ 1450896 h 1450896"/>
              <a:gd name="connsiteX4" fmla="*/ 3728494 w 3728494"/>
              <a:gd name="connsiteY4" fmla="*/ 1450896 h 1450896"/>
              <a:gd name="connsiteX5" fmla="*/ 3189571 w 3728494"/>
              <a:gd name="connsiteY5" fmla="*/ 3 h 1450896"/>
              <a:gd name="connsiteX6" fmla="*/ 0 w 3728494"/>
              <a:gd name="connsiteY6" fmla="*/ 1450896 h 1450896"/>
              <a:gd name="connsiteX7" fmla="*/ 3189570 w 3728494"/>
              <a:gd name="connsiteY7" fmla="*/ 1450896 h 1450896"/>
              <a:gd name="connsiteX8" fmla="*/ 3189570 w 3728494"/>
              <a:gd name="connsiteY8" fmla="*/ 0 h 1450896"/>
              <a:gd name="connsiteX9" fmla="*/ 0 w 3728494"/>
              <a:gd name="connsiteY9" fmla="*/ 0 h 145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494" h="1450896">
                <a:moveTo>
                  <a:pt x="3189571" y="3"/>
                </a:moveTo>
                <a:lnTo>
                  <a:pt x="3189571" y="0"/>
                </a:lnTo>
                <a:lnTo>
                  <a:pt x="3189570" y="0"/>
                </a:lnTo>
                <a:close/>
                <a:moveTo>
                  <a:pt x="3189571" y="1450896"/>
                </a:moveTo>
                <a:lnTo>
                  <a:pt x="3728494" y="1450896"/>
                </a:lnTo>
                <a:lnTo>
                  <a:pt x="3189571" y="3"/>
                </a:lnTo>
                <a:close/>
                <a:moveTo>
                  <a:pt x="0" y="1450896"/>
                </a:moveTo>
                <a:lnTo>
                  <a:pt x="3189570" y="1450896"/>
                </a:lnTo>
                <a:lnTo>
                  <a:pt x="3189570" y="0"/>
                </a:lnTo>
                <a:lnTo>
                  <a:pt x="0" y="0"/>
                </a:lnTo>
                <a:close/>
              </a:path>
            </a:pathLst>
          </a:custGeom>
          <a:gradFill>
            <a:gsLst>
              <a:gs pos="0">
                <a:srgbClr val="B2BBCD"/>
              </a:gs>
              <a:gs pos="15000">
                <a:schemeClr val="accent1">
                  <a:lumMod val="40000"/>
                  <a:lumOff val="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10000"/>
                </a:schemeClr>
              </a:solidFill>
            </a:endParaRPr>
          </a:p>
        </p:txBody>
      </p:sp>
      <p:sp>
        <p:nvSpPr>
          <p:cNvPr id="20" name="Freeform 19"/>
          <p:cNvSpPr/>
          <p:nvPr/>
        </p:nvSpPr>
        <p:spPr>
          <a:xfrm flipV="1">
            <a:off x="4211960" y="4941168"/>
            <a:ext cx="4320480" cy="936104"/>
          </a:xfrm>
          <a:custGeom>
            <a:avLst/>
            <a:gdLst>
              <a:gd name="connsiteX0" fmla="*/ 3189571 w 3728494"/>
              <a:gd name="connsiteY0" fmla="*/ 3 h 1450896"/>
              <a:gd name="connsiteX1" fmla="*/ 3189571 w 3728494"/>
              <a:gd name="connsiteY1" fmla="*/ 0 h 1450896"/>
              <a:gd name="connsiteX2" fmla="*/ 3189570 w 3728494"/>
              <a:gd name="connsiteY2" fmla="*/ 0 h 1450896"/>
              <a:gd name="connsiteX3" fmla="*/ 3189571 w 3728494"/>
              <a:gd name="connsiteY3" fmla="*/ 1450896 h 1450896"/>
              <a:gd name="connsiteX4" fmla="*/ 3728494 w 3728494"/>
              <a:gd name="connsiteY4" fmla="*/ 1450896 h 1450896"/>
              <a:gd name="connsiteX5" fmla="*/ 3189571 w 3728494"/>
              <a:gd name="connsiteY5" fmla="*/ 3 h 1450896"/>
              <a:gd name="connsiteX6" fmla="*/ 0 w 3728494"/>
              <a:gd name="connsiteY6" fmla="*/ 1450896 h 1450896"/>
              <a:gd name="connsiteX7" fmla="*/ 3189570 w 3728494"/>
              <a:gd name="connsiteY7" fmla="*/ 1450896 h 1450896"/>
              <a:gd name="connsiteX8" fmla="*/ 3189570 w 3728494"/>
              <a:gd name="connsiteY8" fmla="*/ 0 h 1450896"/>
              <a:gd name="connsiteX9" fmla="*/ 0 w 3728494"/>
              <a:gd name="connsiteY9" fmla="*/ 0 h 145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494" h="1450896">
                <a:moveTo>
                  <a:pt x="3189571" y="3"/>
                </a:moveTo>
                <a:lnTo>
                  <a:pt x="3189571" y="0"/>
                </a:lnTo>
                <a:lnTo>
                  <a:pt x="3189570" y="0"/>
                </a:lnTo>
                <a:close/>
                <a:moveTo>
                  <a:pt x="3189571" y="1450896"/>
                </a:moveTo>
                <a:lnTo>
                  <a:pt x="3728494" y="1450896"/>
                </a:lnTo>
                <a:lnTo>
                  <a:pt x="3189571" y="3"/>
                </a:lnTo>
                <a:close/>
                <a:moveTo>
                  <a:pt x="0" y="1450896"/>
                </a:moveTo>
                <a:lnTo>
                  <a:pt x="3189570" y="1450896"/>
                </a:lnTo>
                <a:lnTo>
                  <a:pt x="3189570" y="0"/>
                </a:lnTo>
                <a:lnTo>
                  <a:pt x="0" y="0"/>
                </a:lnTo>
                <a:close/>
              </a:path>
            </a:pathLst>
          </a:custGeom>
          <a:gradFill>
            <a:gsLst>
              <a:gs pos="0">
                <a:srgbClr val="B2BBCD"/>
              </a:gs>
              <a:gs pos="15000">
                <a:schemeClr val="accent1">
                  <a:lumMod val="40000"/>
                  <a:lumOff val="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10000"/>
                </a:schemeClr>
              </a:solidFill>
            </a:endParaRPr>
          </a:p>
        </p:txBody>
      </p:sp>
      <p:sp>
        <p:nvSpPr>
          <p:cNvPr id="3" name="Slide Number Placeholder 2"/>
          <p:cNvSpPr>
            <a:spLocks noGrp="1"/>
          </p:cNvSpPr>
          <p:nvPr>
            <p:ph type="sldNum" sz="quarter" idx="4"/>
          </p:nvPr>
        </p:nvSpPr>
        <p:spPr/>
        <p:txBody>
          <a:bodyPr/>
          <a:lstStyle/>
          <a:p>
            <a:fld id="{1EA4AF28-2AB5-4FBA-9402-9730AF6EFF8B}" type="slidenum">
              <a:rPr lang="en-GB" smtClean="0"/>
              <a:pPr/>
              <a:t>6</a:t>
            </a:fld>
            <a:endParaRPr lang="en-GB"/>
          </a:p>
        </p:txBody>
      </p:sp>
      <p:sp>
        <p:nvSpPr>
          <p:cNvPr id="4" name="Title 3"/>
          <p:cNvSpPr>
            <a:spLocks noGrp="1"/>
          </p:cNvSpPr>
          <p:nvPr>
            <p:ph type="title"/>
          </p:nvPr>
        </p:nvSpPr>
        <p:spPr/>
        <p:txBody>
          <a:bodyPr/>
          <a:lstStyle/>
          <a:p>
            <a:pPr algn="ctr"/>
            <a:r>
              <a:rPr lang="en-GB" b="1" dirty="0"/>
              <a:t>Dissemination: </a:t>
            </a:r>
            <a:r>
              <a:rPr lang="en-GB" b="1" i="1" dirty="0"/>
              <a:t>How’s Life?</a:t>
            </a:r>
          </a:p>
        </p:txBody>
      </p:sp>
      <p:pic>
        <p:nvPicPr>
          <p:cNvPr id="5" name="Picture 4" descr="cover_en.bmp"/>
          <p:cNvPicPr>
            <a:picLocks noChangeAspect="1"/>
          </p:cNvPicPr>
          <p:nvPr/>
        </p:nvPicPr>
        <p:blipFill>
          <a:blip r:embed="rId2" cstate="print"/>
          <a:stretch>
            <a:fillRect/>
          </a:stretch>
        </p:blipFill>
        <p:spPr>
          <a:xfrm>
            <a:off x="539551" y="1700808"/>
            <a:ext cx="3281507" cy="4176464"/>
          </a:xfrm>
          <a:prstGeom prst="rect">
            <a:avLst/>
          </a:prstGeom>
          <a:ln>
            <a:solidFill>
              <a:schemeClr val="tx1"/>
            </a:solidFill>
          </a:ln>
        </p:spPr>
      </p:pic>
      <p:sp>
        <p:nvSpPr>
          <p:cNvPr id="8" name="Rectangle 7"/>
          <p:cNvSpPr/>
          <p:nvPr/>
        </p:nvSpPr>
        <p:spPr>
          <a:xfrm>
            <a:off x="4211960" y="5209165"/>
            <a:ext cx="4176464" cy="400110"/>
          </a:xfrm>
          <a:prstGeom prst="rect">
            <a:avLst/>
          </a:prstGeom>
          <a:noFill/>
        </p:spPr>
        <p:txBody>
          <a:bodyPr wrap="square">
            <a:spAutoFit/>
          </a:bodyPr>
          <a:lstStyle/>
          <a:p>
            <a:r>
              <a:rPr lang="en-GB" sz="2000" b="1" kern="0" dirty="0">
                <a:solidFill>
                  <a:schemeClr val="bg2">
                    <a:lumMod val="50000"/>
                  </a:schemeClr>
                </a:solidFill>
                <a:cs typeface="+mn-cs"/>
              </a:rPr>
              <a:t>Gender gaps in well-being</a:t>
            </a:r>
          </a:p>
        </p:txBody>
      </p:sp>
      <p:sp>
        <p:nvSpPr>
          <p:cNvPr id="10" name="Freeform 9"/>
          <p:cNvSpPr/>
          <p:nvPr/>
        </p:nvSpPr>
        <p:spPr>
          <a:xfrm flipV="1">
            <a:off x="4211960" y="1700808"/>
            <a:ext cx="4320480" cy="936104"/>
          </a:xfrm>
          <a:custGeom>
            <a:avLst/>
            <a:gdLst>
              <a:gd name="connsiteX0" fmla="*/ 3189571 w 3728494"/>
              <a:gd name="connsiteY0" fmla="*/ 3 h 1450896"/>
              <a:gd name="connsiteX1" fmla="*/ 3189571 w 3728494"/>
              <a:gd name="connsiteY1" fmla="*/ 0 h 1450896"/>
              <a:gd name="connsiteX2" fmla="*/ 3189570 w 3728494"/>
              <a:gd name="connsiteY2" fmla="*/ 0 h 1450896"/>
              <a:gd name="connsiteX3" fmla="*/ 3189571 w 3728494"/>
              <a:gd name="connsiteY3" fmla="*/ 1450896 h 1450896"/>
              <a:gd name="connsiteX4" fmla="*/ 3728494 w 3728494"/>
              <a:gd name="connsiteY4" fmla="*/ 1450896 h 1450896"/>
              <a:gd name="connsiteX5" fmla="*/ 3189571 w 3728494"/>
              <a:gd name="connsiteY5" fmla="*/ 3 h 1450896"/>
              <a:gd name="connsiteX6" fmla="*/ 0 w 3728494"/>
              <a:gd name="connsiteY6" fmla="*/ 1450896 h 1450896"/>
              <a:gd name="connsiteX7" fmla="*/ 3189570 w 3728494"/>
              <a:gd name="connsiteY7" fmla="*/ 1450896 h 1450896"/>
              <a:gd name="connsiteX8" fmla="*/ 3189570 w 3728494"/>
              <a:gd name="connsiteY8" fmla="*/ 0 h 1450896"/>
              <a:gd name="connsiteX9" fmla="*/ 0 w 3728494"/>
              <a:gd name="connsiteY9" fmla="*/ 0 h 145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494" h="1450896">
                <a:moveTo>
                  <a:pt x="3189571" y="3"/>
                </a:moveTo>
                <a:lnTo>
                  <a:pt x="3189571" y="0"/>
                </a:lnTo>
                <a:lnTo>
                  <a:pt x="3189570" y="0"/>
                </a:lnTo>
                <a:close/>
                <a:moveTo>
                  <a:pt x="3189571" y="1450896"/>
                </a:moveTo>
                <a:lnTo>
                  <a:pt x="3728494" y="1450896"/>
                </a:lnTo>
                <a:lnTo>
                  <a:pt x="3189571" y="3"/>
                </a:lnTo>
                <a:close/>
                <a:moveTo>
                  <a:pt x="0" y="1450896"/>
                </a:moveTo>
                <a:lnTo>
                  <a:pt x="3189570" y="1450896"/>
                </a:lnTo>
                <a:lnTo>
                  <a:pt x="3189570" y="0"/>
                </a:lnTo>
                <a:lnTo>
                  <a:pt x="0" y="0"/>
                </a:lnTo>
                <a:close/>
              </a:path>
            </a:pathLst>
          </a:custGeom>
          <a:gradFill>
            <a:gsLst>
              <a:gs pos="0">
                <a:srgbClr val="B2BBCD"/>
              </a:gs>
              <a:gs pos="15000">
                <a:schemeClr val="accent1">
                  <a:lumMod val="40000"/>
                  <a:lumOff val="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10000"/>
                </a:schemeClr>
              </a:solidFill>
            </a:endParaRPr>
          </a:p>
        </p:txBody>
      </p:sp>
      <p:sp>
        <p:nvSpPr>
          <p:cNvPr id="11" name="Rectangle 10"/>
          <p:cNvSpPr/>
          <p:nvPr/>
        </p:nvSpPr>
        <p:spPr>
          <a:xfrm>
            <a:off x="4211960" y="2895037"/>
            <a:ext cx="4104456" cy="707886"/>
          </a:xfrm>
          <a:prstGeom prst="rect">
            <a:avLst/>
          </a:prstGeom>
          <a:noFill/>
        </p:spPr>
        <p:txBody>
          <a:bodyPr wrap="square">
            <a:spAutoFit/>
          </a:bodyPr>
          <a:lstStyle/>
          <a:p>
            <a:r>
              <a:rPr lang="en-GB" sz="2000" b="1" kern="0" dirty="0">
                <a:solidFill>
                  <a:schemeClr val="bg2">
                    <a:lumMod val="50000"/>
                  </a:schemeClr>
                </a:solidFill>
                <a:cs typeface="+mn-cs"/>
              </a:rPr>
              <a:t>The human costs of the financial crisis</a:t>
            </a:r>
          </a:p>
        </p:txBody>
      </p:sp>
      <p:sp>
        <p:nvSpPr>
          <p:cNvPr id="14" name="Rectangle 13"/>
          <p:cNvSpPr/>
          <p:nvPr/>
        </p:nvSpPr>
        <p:spPr>
          <a:xfrm>
            <a:off x="4211960" y="1814917"/>
            <a:ext cx="4013046" cy="707886"/>
          </a:xfrm>
          <a:prstGeom prst="rect">
            <a:avLst/>
          </a:prstGeom>
          <a:noFill/>
        </p:spPr>
        <p:txBody>
          <a:bodyPr wrap="square">
            <a:spAutoFit/>
          </a:bodyPr>
          <a:lstStyle/>
          <a:p>
            <a:r>
              <a:rPr lang="en-GB" sz="2000" b="1" kern="0" dirty="0">
                <a:solidFill>
                  <a:schemeClr val="bg2">
                    <a:lumMod val="50000"/>
                  </a:schemeClr>
                </a:solidFill>
                <a:cs typeface="+mn-cs"/>
              </a:rPr>
              <a:t>Measuring </a:t>
            </a:r>
            <a:r>
              <a:rPr lang="en-US" sz="2000" b="1" dirty="0">
                <a:solidFill>
                  <a:schemeClr val="bg2">
                    <a:lumMod val="50000"/>
                  </a:schemeClr>
                </a:solidFill>
                <a:cs typeface="+mn-cs"/>
              </a:rPr>
              <a:t>what matters in people’s life</a:t>
            </a:r>
            <a:r>
              <a:rPr lang="en-GB" sz="2000" b="1" kern="0" dirty="0">
                <a:solidFill>
                  <a:schemeClr val="bg2">
                    <a:lumMod val="50000"/>
                  </a:schemeClr>
                </a:solidFill>
                <a:cs typeface="+mn-cs"/>
              </a:rPr>
              <a:t> </a:t>
            </a:r>
          </a:p>
        </p:txBody>
      </p:sp>
      <p:sp>
        <p:nvSpPr>
          <p:cNvPr id="17" name="Rectangle 16"/>
          <p:cNvSpPr/>
          <p:nvPr/>
        </p:nvSpPr>
        <p:spPr>
          <a:xfrm>
            <a:off x="4237732" y="3975157"/>
            <a:ext cx="4104456" cy="707886"/>
          </a:xfrm>
          <a:prstGeom prst="rect">
            <a:avLst/>
          </a:prstGeom>
          <a:noFill/>
        </p:spPr>
        <p:txBody>
          <a:bodyPr wrap="square">
            <a:spAutoFit/>
          </a:bodyPr>
          <a:lstStyle/>
          <a:p>
            <a:r>
              <a:rPr lang="en-GB" sz="2000" b="1" kern="0" dirty="0">
                <a:solidFill>
                  <a:schemeClr val="bg2">
                    <a:lumMod val="50000"/>
                  </a:schemeClr>
                </a:solidFill>
                <a:cs typeface="+mn-cs"/>
              </a:rPr>
              <a:t>Well-being in the </a:t>
            </a:r>
          </a:p>
          <a:p>
            <a:r>
              <a:rPr lang="en-GB" sz="2000" b="1" kern="0" dirty="0">
                <a:solidFill>
                  <a:schemeClr val="bg2">
                    <a:lumMod val="50000"/>
                  </a:schemeClr>
                </a:solidFill>
                <a:cs typeface="+mn-cs"/>
              </a:rPr>
              <a:t>workplace</a:t>
            </a:r>
          </a:p>
        </p:txBody>
      </p:sp>
    </p:spTree>
    <p:extLst>
      <p:ext uri="{BB962C8B-B14F-4D97-AF65-F5344CB8AC3E}">
        <p14:creationId xmlns:p14="http://schemas.microsoft.com/office/powerpoint/2010/main" val="213969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080000" y="237600"/>
            <a:ext cx="8064000" cy="1022400"/>
          </a:xfrm>
        </p:spPr>
        <p:txBody>
          <a:bodyPr/>
          <a:lstStyle/>
          <a:p>
            <a:pPr algn="ctr"/>
            <a:r>
              <a:rPr lang="en-GB" b="1" dirty="0"/>
              <a:t>How to report on </a:t>
            </a:r>
            <a:r>
              <a:rPr lang="en-US" b="1" dirty="0"/>
              <a:t>countries performance? </a:t>
            </a:r>
            <a:endParaRPr lang="en-GB"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12775"/>
            <a:ext cx="8352928" cy="546427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EA4AF28-2AB5-4FBA-9402-9730AF6EFF8B}" type="slidenum">
              <a:rPr lang="en-GB" smtClean="0"/>
              <a:pPr/>
              <a:t>7</a:t>
            </a:fld>
            <a:endParaRPr lang="en-GB"/>
          </a:p>
        </p:txBody>
      </p:sp>
    </p:spTree>
    <p:extLst>
      <p:ext uri="{BB962C8B-B14F-4D97-AF65-F5344CB8AC3E}">
        <p14:creationId xmlns:p14="http://schemas.microsoft.com/office/powerpoint/2010/main" val="197068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080000" y="237600"/>
            <a:ext cx="7956496" cy="1022400"/>
          </a:xfrm>
        </p:spPr>
        <p:txBody>
          <a:bodyPr/>
          <a:lstStyle/>
          <a:p>
            <a:pPr algn="ctr"/>
            <a:r>
              <a:rPr lang="en-GB" b="1" dirty="0"/>
              <a:t>How to report</a:t>
            </a:r>
            <a:r>
              <a:rPr lang="en-US" b="1" dirty="0"/>
              <a:t> performance? (2)</a:t>
            </a:r>
            <a:endParaRPr lang="en-GB" b="1" dirty="0"/>
          </a:p>
        </p:txBody>
      </p:sp>
      <p:graphicFrame>
        <p:nvGraphicFramePr>
          <p:cNvPr id="6" name="Chart 5"/>
          <p:cNvGraphicFramePr>
            <a:graphicFrameLocks noGrp="1"/>
          </p:cNvGraphicFramePr>
          <p:nvPr>
            <p:extLst>
              <p:ext uri="{D42A27DB-BD31-4B8C-83A1-F6EECF244321}">
                <p14:modId xmlns:p14="http://schemas.microsoft.com/office/powerpoint/2010/main" val="4020284312"/>
              </p:ext>
            </p:extLst>
          </p:nvPr>
        </p:nvGraphicFramePr>
        <p:xfrm>
          <a:off x="29847" y="1340768"/>
          <a:ext cx="8430585" cy="537321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1EA4AF28-2AB5-4FBA-9402-9730AF6EFF8B}" type="slidenum">
              <a:rPr lang="en-GB" smtClean="0"/>
              <a:pPr/>
              <a:t>8</a:t>
            </a:fld>
            <a:endParaRPr lang="en-GB"/>
          </a:p>
        </p:txBody>
      </p:sp>
    </p:spTree>
    <p:extLst>
      <p:ext uri="{BB962C8B-B14F-4D97-AF65-F5344CB8AC3E}">
        <p14:creationId xmlns:p14="http://schemas.microsoft.com/office/powerpoint/2010/main" val="31596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250825" y="6021388"/>
            <a:ext cx="1512888" cy="765175"/>
          </a:xfrm>
          <a:prstGeom prst="rect">
            <a:avLst/>
          </a:prstGeom>
          <a:solidFill>
            <a:schemeClr val="bg1"/>
          </a:solidFill>
          <a:ln w="9525" algn="ctr">
            <a:solidFill>
              <a:schemeClr val="bg1"/>
            </a:solidFill>
            <a:miter lim="800000"/>
            <a:headEnd/>
            <a:tailEnd/>
          </a:ln>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ltLang="en-US" sz="2000">
              <a:latin typeface="Helvetica 65 Medium"/>
            </a:endParaRPr>
          </a:p>
        </p:txBody>
      </p:sp>
      <p:sp>
        <p:nvSpPr>
          <p:cNvPr id="5" name="Title 1"/>
          <p:cNvSpPr>
            <a:spLocks noGrp="1"/>
          </p:cNvSpPr>
          <p:nvPr>
            <p:ph type="title"/>
          </p:nvPr>
        </p:nvSpPr>
        <p:spPr>
          <a:xfrm>
            <a:off x="1007269" y="237600"/>
            <a:ext cx="8136731" cy="1022400"/>
          </a:xfrm>
        </p:spPr>
        <p:txBody>
          <a:bodyPr/>
          <a:lstStyle/>
          <a:p>
            <a:pPr algn="r" eaLnBrk="1" hangingPunct="1">
              <a:defRPr/>
            </a:pPr>
            <a:r>
              <a:rPr lang="en-GB" sz="2400" b="1" dirty="0">
                <a:solidFill>
                  <a:schemeClr val="tx1"/>
                </a:solidFill>
                <a:latin typeface="Caecilia Roman" pitchFamily="18" charset="0"/>
                <a:cs typeface="Gautami" pitchFamily="2"/>
              </a:rPr>
              <a:t>Engaging users:</a:t>
            </a:r>
            <a:br>
              <a:rPr lang="en-GB" sz="2400" b="1" dirty="0">
                <a:solidFill>
                  <a:schemeClr val="tx1"/>
                </a:solidFill>
                <a:latin typeface="Caecilia Roman" pitchFamily="18" charset="0"/>
                <a:cs typeface="Gautami" pitchFamily="2"/>
              </a:rPr>
            </a:br>
            <a:r>
              <a:rPr lang="en-GB" sz="2400" b="1" dirty="0">
                <a:latin typeface="Caecilia Roman" pitchFamily="18" charset="0"/>
                <a:cs typeface="Gautami" pitchFamily="2"/>
              </a:rPr>
              <a:t>the OECD </a:t>
            </a:r>
            <a:r>
              <a:rPr lang="en-GB" sz="2400" b="1" dirty="0">
                <a:solidFill>
                  <a:schemeClr val="tx1"/>
                </a:solidFill>
                <a:latin typeface="Caecilia Roman" pitchFamily="18" charset="0"/>
                <a:cs typeface="Gautami" pitchFamily="2"/>
              </a:rPr>
              <a:t> Better Life Index (‘default’ weights)</a:t>
            </a:r>
          </a:p>
        </p:txBody>
      </p:sp>
      <p:pic>
        <p:nvPicPr>
          <p:cNvPr id="28676" name="Picture 2" descr="S:\Data\Measuring Progress Website\BLI_transparent.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929063" y="3529013"/>
            <a:ext cx="1296987" cy="668337"/>
          </a:xfrm>
        </p:spPr>
      </p:pic>
      <p:sp>
        <p:nvSpPr>
          <p:cNvPr id="7" name="Slide Number Placeholder 6"/>
          <p:cNvSpPr>
            <a:spLocks noGrp="1"/>
          </p:cNvSpPr>
          <p:nvPr>
            <p:ph type="sldNum" sz="quarter" idx="12"/>
          </p:nvPr>
        </p:nvSpPr>
        <p:spPr/>
        <p:txBody>
          <a:bodyPr/>
          <a:lstStyle/>
          <a:p>
            <a:pPr>
              <a:defRPr/>
            </a:pPr>
            <a:fld id="{F124EF34-C413-4C41-A669-0B36C1A8CCDD}" type="slidenum">
              <a:rPr lang="en-US" smtClean="0"/>
              <a:pPr>
                <a:defRPr/>
              </a:pPr>
              <a:t>9</a:t>
            </a:fld>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68760"/>
            <a:ext cx="9144000" cy="5517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932040" y="4361859"/>
            <a:ext cx="36004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0231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OCDE_Français_blanc</Template>
  <TotalTime>989</TotalTime>
  <Words>1278</Words>
  <Application>Microsoft Office PowerPoint</Application>
  <PresentationFormat>On-screen Show (4:3)</PresentationFormat>
  <Paragraphs>185</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Caecilia Roman</vt:lpstr>
      <vt:lpstr>Calibri</vt:lpstr>
      <vt:lpstr>Gautami</vt:lpstr>
      <vt:lpstr>Georgia</vt:lpstr>
      <vt:lpstr>Helvetica 65 Medium</vt:lpstr>
      <vt:lpstr>Wingdings</vt:lpstr>
      <vt:lpstr>Wingdings 3</vt:lpstr>
      <vt:lpstr>OCDE_Français_blanc</vt:lpstr>
      <vt:lpstr>How is life?  OECD perspectives on people’s well-being</vt:lpstr>
      <vt:lpstr> </vt:lpstr>
      <vt:lpstr>How can we think about well-being? The How’s Life? framework</vt:lpstr>
      <vt:lpstr>PowerPoint Presentation</vt:lpstr>
      <vt:lpstr>PowerPoint Presentation</vt:lpstr>
      <vt:lpstr>Dissemination: How’s Life?</vt:lpstr>
      <vt:lpstr>How to report on countries performance? </vt:lpstr>
      <vt:lpstr>How to report performance? (2)</vt:lpstr>
      <vt:lpstr>Engaging users: the OECD  Better Life Index (‘default’ weights)</vt:lpstr>
      <vt:lpstr>.. and based on weights set by users</vt:lpstr>
      <vt:lpstr>Improving metrics of well-being</vt:lpstr>
      <vt:lpstr>Well-being work throughout the OECD</vt:lpstr>
      <vt:lpstr>Well-being and Policies</vt:lpstr>
      <vt:lpstr>Well-being and development</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life in Latin America?</dc:title>
  <dc:creator>MIRA DERCOLE Marco</dc:creator>
  <cp:lastModifiedBy>jon comola</cp:lastModifiedBy>
  <cp:revision>54</cp:revision>
  <dcterms:created xsi:type="dcterms:W3CDTF">2015-02-02T07:36:46Z</dcterms:created>
  <dcterms:modified xsi:type="dcterms:W3CDTF">2016-11-02T16:48:00Z</dcterms:modified>
</cp:coreProperties>
</file>